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5.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33" r:id="rId4"/>
    <p:sldMasterId id="2147484639" r:id="rId5"/>
  </p:sldMasterIdLst>
  <p:notesMasterIdLst>
    <p:notesMasterId r:id="rId22"/>
  </p:notesMasterIdLst>
  <p:handoutMasterIdLst>
    <p:handoutMasterId r:id="rId23"/>
  </p:handoutMasterIdLst>
  <p:sldIdLst>
    <p:sldId id="636" r:id="rId6"/>
    <p:sldId id="614" r:id="rId7"/>
    <p:sldId id="615" r:id="rId8"/>
    <p:sldId id="628" r:id="rId9"/>
    <p:sldId id="638" r:id="rId10"/>
    <p:sldId id="647" r:id="rId11"/>
    <p:sldId id="639" r:id="rId12"/>
    <p:sldId id="620" r:id="rId13"/>
    <p:sldId id="619" r:id="rId14"/>
    <p:sldId id="642" r:id="rId15"/>
    <p:sldId id="643" r:id="rId16"/>
    <p:sldId id="621" r:id="rId17"/>
    <p:sldId id="625" r:id="rId18"/>
    <p:sldId id="623" r:id="rId19"/>
    <p:sldId id="640" r:id="rId20"/>
    <p:sldId id="645" r:id="rId21"/>
  </p:sldIdLst>
  <p:sldSz cx="12192000" cy="6858000"/>
  <p:notesSz cx="7010400" cy="92964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1EEABFF5-9085-42F2-A0B0-DC3AF4E28494}">
          <p14:sldIdLst>
            <p14:sldId id="636"/>
            <p14:sldId id="614"/>
            <p14:sldId id="615"/>
            <p14:sldId id="628"/>
            <p14:sldId id="638"/>
            <p14:sldId id="647"/>
            <p14:sldId id="639"/>
            <p14:sldId id="620"/>
            <p14:sldId id="619"/>
            <p14:sldId id="642"/>
            <p14:sldId id="643"/>
            <p14:sldId id="621"/>
            <p14:sldId id="625"/>
            <p14:sldId id="623"/>
            <p14:sldId id="640"/>
          </p14:sldIdLst>
        </p14:section>
        <p14:section name="Backup Charts" id="{8D91E18D-0E87-484E-B149-068AAC347F00}">
          <p14:sldIdLst>
            <p14:sldId id="645"/>
          </p14:sldIdLst>
        </p14:section>
      </p14:sectionLst>
    </p:ext>
    <p:ext uri="{EFAFB233-063F-42B5-8137-9DF3F51BA10A}">
      <p15:sldGuideLst xmlns:p15="http://schemas.microsoft.com/office/powerpoint/2012/main">
        <p15:guide id="1" orient="horz" pos="894" userDrawn="1">
          <p15:clr>
            <a:srgbClr val="A4A3A4"/>
          </p15:clr>
        </p15:guide>
        <p15:guide id="2" pos="23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00FF"/>
    <a:srgbClr val="FFAB00"/>
    <a:srgbClr val="03B029"/>
    <a:srgbClr val="0382D3"/>
    <a:srgbClr val="0066FF"/>
    <a:srgbClr val="FF9900"/>
    <a:srgbClr val="FFCC00"/>
    <a:srgbClr val="99CCFF"/>
    <a:srgbClr val="151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3" autoAdjust="0"/>
    <p:restoredTop sz="85494" autoAdjust="0"/>
  </p:normalViewPr>
  <p:slideViewPr>
    <p:cSldViewPr>
      <p:cViewPr varScale="1">
        <p:scale>
          <a:sx n="81" d="100"/>
          <a:sy n="81" d="100"/>
        </p:scale>
        <p:origin x="600" y="54"/>
      </p:cViewPr>
      <p:guideLst>
        <p:guide orient="horz" pos="894"/>
        <p:guide pos="23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46" y="84"/>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BBEB0-3286-40E5-8991-5E39F3A54D3B}" type="doc">
      <dgm:prSet loTypeId="urn:microsoft.com/office/officeart/2005/8/layout/hierarchy3" loCatId="list" qsTypeId="urn:microsoft.com/office/officeart/2005/8/quickstyle/3d2" qsCatId="3D" csTypeId="urn:microsoft.com/office/officeart/2005/8/colors/accent6_2" csCatId="accent6" phldr="1"/>
      <dgm:spPr/>
      <dgm:t>
        <a:bodyPr/>
        <a:lstStyle/>
        <a:p>
          <a:endParaRPr lang="en-US"/>
        </a:p>
      </dgm:t>
    </dgm:pt>
    <dgm:pt modelId="{987252B6-FA24-4B48-806A-E9729A53116C}">
      <dgm:prSet phldrT="[Text]" custT="1"/>
      <dgm:spPr>
        <a:solidFill>
          <a:srgbClr val="0382D3"/>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F-16, A-10, F-22, F-35,   C-130, T-38, ICBMS</a:t>
          </a:r>
          <a:endParaRPr lang="en-US" sz="1300" b="1" dirty="0">
            <a:solidFill>
              <a:schemeClr val="tx1"/>
            </a:solidFill>
          </a:endParaRPr>
        </a:p>
      </dgm:t>
    </dgm:pt>
    <dgm:pt modelId="{139E0A5C-4E95-450F-A491-FA83E9DA793D}" type="parTrans" cxnId="{03D6299E-D3FE-4833-915F-AE4AF714B215}">
      <dgm:prSet/>
      <dgm:spPr>
        <a:ln>
          <a:solidFill>
            <a:schemeClr val="tx1"/>
          </a:solidFill>
        </a:ln>
      </dgm:spPr>
      <dgm:t>
        <a:bodyPr/>
        <a:lstStyle/>
        <a:p>
          <a:endParaRPr lang="en-US">
            <a:solidFill>
              <a:schemeClr val="tx1"/>
            </a:solidFill>
          </a:endParaRPr>
        </a:p>
      </dgm:t>
    </dgm:pt>
    <dgm:pt modelId="{4696C600-CC19-4CF7-A0CF-447A37A51C7C}" type="sibTrans" cxnId="{03D6299E-D3FE-4833-915F-AE4AF714B215}">
      <dgm:prSet/>
      <dgm:spPr/>
      <dgm:t>
        <a:bodyPr/>
        <a:lstStyle/>
        <a:p>
          <a:endParaRPr lang="en-US">
            <a:solidFill>
              <a:schemeClr val="tx1"/>
            </a:solidFill>
          </a:endParaRPr>
        </a:p>
      </dgm:t>
    </dgm:pt>
    <dgm:pt modelId="{904E91DE-87F3-4789-8B00-E5C24A64046B}">
      <dgm:prSet phldrT="[Text]" custT="1"/>
      <dgm:spPr>
        <a:solidFill>
          <a:srgbClr val="0382D3"/>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Landing Gear</a:t>
          </a:r>
          <a:endParaRPr lang="en-US" sz="1300" b="1" dirty="0">
            <a:solidFill>
              <a:schemeClr val="tx1"/>
            </a:solidFill>
          </a:endParaRPr>
        </a:p>
      </dgm:t>
    </dgm:pt>
    <dgm:pt modelId="{83591260-5EE9-4475-9C75-94211D3BBF8C}" type="parTrans" cxnId="{BB3B36AB-1AAA-412D-886D-7684A11CD433}">
      <dgm:prSet/>
      <dgm:spPr>
        <a:ln>
          <a:solidFill>
            <a:schemeClr val="tx1"/>
          </a:solidFill>
        </a:ln>
      </dgm:spPr>
      <dgm:t>
        <a:bodyPr/>
        <a:lstStyle/>
        <a:p>
          <a:endParaRPr lang="en-US">
            <a:solidFill>
              <a:schemeClr val="tx1"/>
            </a:solidFill>
          </a:endParaRPr>
        </a:p>
      </dgm:t>
    </dgm:pt>
    <dgm:pt modelId="{6DC72173-200E-4FB6-AB83-704903260979}" type="sibTrans" cxnId="{BB3B36AB-1AAA-412D-886D-7684A11CD433}">
      <dgm:prSet/>
      <dgm:spPr/>
      <dgm:t>
        <a:bodyPr/>
        <a:lstStyle/>
        <a:p>
          <a:endParaRPr lang="en-US">
            <a:solidFill>
              <a:schemeClr val="tx1"/>
            </a:solidFill>
          </a:endParaRPr>
        </a:p>
      </dgm:t>
    </dgm:pt>
    <dgm:pt modelId="{56569E7C-4B68-4ECA-88F7-79173C503061}">
      <dgm:prSet phldrT="[Text]" custT="1"/>
      <dgm:spPr>
        <a:solidFill>
          <a:srgbClr val="03B029"/>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smtClean="0">
              <a:solidFill>
                <a:schemeClr val="tx1"/>
              </a:solidFill>
              <a:effectLst/>
            </a:rPr>
            <a:t>Oklahoma City </a:t>
          </a:r>
        </a:p>
        <a:p>
          <a:r>
            <a:rPr lang="en-US" sz="1400" b="1" dirty="0" smtClean="0">
              <a:solidFill>
                <a:schemeClr val="tx1"/>
              </a:solidFill>
              <a:effectLst/>
            </a:rPr>
            <a:t>Air Logistics Complex</a:t>
          </a:r>
          <a:endParaRPr lang="en-US" sz="1400" b="1" dirty="0">
            <a:solidFill>
              <a:schemeClr val="tx1"/>
            </a:solidFill>
            <a:effectLst/>
          </a:endParaRPr>
        </a:p>
      </dgm:t>
    </dgm:pt>
    <dgm:pt modelId="{267BB0CF-218D-46CB-870A-1B4675C127AE}" type="parTrans" cxnId="{6A7A10FB-9144-43B1-A45B-10BBE4BDCE2F}">
      <dgm:prSet/>
      <dgm:spPr/>
      <dgm:t>
        <a:bodyPr/>
        <a:lstStyle/>
        <a:p>
          <a:endParaRPr lang="en-US">
            <a:solidFill>
              <a:schemeClr val="tx1"/>
            </a:solidFill>
          </a:endParaRPr>
        </a:p>
      </dgm:t>
    </dgm:pt>
    <dgm:pt modelId="{0615FEB4-3B42-49BC-B5EA-36CDE45984FE}" type="sibTrans" cxnId="{6A7A10FB-9144-43B1-A45B-10BBE4BDCE2F}">
      <dgm:prSet/>
      <dgm:spPr/>
      <dgm:t>
        <a:bodyPr/>
        <a:lstStyle/>
        <a:p>
          <a:endParaRPr lang="en-US">
            <a:solidFill>
              <a:schemeClr val="tx1"/>
            </a:solidFill>
          </a:endParaRPr>
        </a:p>
      </dgm:t>
    </dgm:pt>
    <dgm:pt modelId="{ED0CEC2B-11F0-4DD3-93F8-A854912CC775}">
      <dgm:prSet phldrT="[Text]" custT="1"/>
      <dgm:spPr>
        <a:solidFill>
          <a:srgbClr val="03B029"/>
        </a:solidFill>
        <a:ln w="28575">
          <a:noFill/>
        </a:ln>
        <a:effectLst>
          <a:outerShdw blurRad="50800" dist="38100" dir="2700000" algn="tl" rotWithShape="0">
            <a:prstClr val="black">
              <a:alpha val="40000"/>
            </a:prstClr>
          </a:outerShdw>
        </a:effectLst>
      </dgm:spPr>
      <dgm:t>
        <a:bodyPr/>
        <a:lstStyle/>
        <a:p>
          <a:pPr>
            <a:lnSpc>
              <a:spcPct val="100000"/>
            </a:lnSpc>
            <a:spcAft>
              <a:spcPts val="0"/>
            </a:spcAft>
          </a:pPr>
          <a:r>
            <a:rPr lang="en-US" sz="1300" b="1" dirty="0" smtClean="0">
              <a:solidFill>
                <a:schemeClr val="tx1"/>
              </a:solidFill>
            </a:rPr>
            <a:t>KC-135, KC-46, B-1, B-52, E-3, E-6</a:t>
          </a:r>
          <a:endParaRPr lang="en-US" sz="1300" b="1" dirty="0">
            <a:solidFill>
              <a:schemeClr val="tx1"/>
            </a:solidFill>
          </a:endParaRPr>
        </a:p>
      </dgm:t>
    </dgm:pt>
    <dgm:pt modelId="{7DD1DDA1-617A-4BF2-A384-00843C459E98}" type="parTrans" cxnId="{F8A37B42-A844-40FD-809D-C36135A8C9E6}">
      <dgm:prSet/>
      <dgm:spPr>
        <a:ln w="28575"/>
      </dgm:spPr>
      <dgm:t>
        <a:bodyPr/>
        <a:lstStyle/>
        <a:p>
          <a:endParaRPr lang="en-US">
            <a:solidFill>
              <a:schemeClr val="tx1"/>
            </a:solidFill>
          </a:endParaRPr>
        </a:p>
      </dgm:t>
    </dgm:pt>
    <dgm:pt modelId="{0F3A652A-C65B-49C7-B6CD-841D2E19F893}" type="sibTrans" cxnId="{F8A37B42-A844-40FD-809D-C36135A8C9E6}">
      <dgm:prSet/>
      <dgm:spPr/>
      <dgm:t>
        <a:bodyPr/>
        <a:lstStyle/>
        <a:p>
          <a:endParaRPr lang="en-US">
            <a:solidFill>
              <a:schemeClr val="tx1"/>
            </a:solidFill>
          </a:endParaRPr>
        </a:p>
      </dgm:t>
    </dgm:pt>
    <dgm:pt modelId="{16B38755-127F-4886-9812-04F2BF91D488}">
      <dgm:prSet phldrT="[Text]" custT="1"/>
      <dgm:spPr>
        <a:solidFill>
          <a:srgbClr val="03B029"/>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Engines</a:t>
          </a:r>
        </a:p>
      </dgm:t>
    </dgm:pt>
    <dgm:pt modelId="{AF77096C-0A37-4DCB-91A2-9AB5DAABF90C}" type="parTrans" cxnId="{8B92E63C-F0E5-4464-8587-491C5851D372}">
      <dgm:prSet/>
      <dgm:spPr>
        <a:ln>
          <a:solidFill>
            <a:schemeClr val="tx1"/>
          </a:solidFill>
        </a:ln>
      </dgm:spPr>
      <dgm:t>
        <a:bodyPr/>
        <a:lstStyle/>
        <a:p>
          <a:endParaRPr lang="en-US">
            <a:solidFill>
              <a:schemeClr val="tx1"/>
            </a:solidFill>
          </a:endParaRPr>
        </a:p>
      </dgm:t>
    </dgm:pt>
    <dgm:pt modelId="{FF9B9A9A-124C-4665-AC3D-255FDD114BD3}" type="sibTrans" cxnId="{8B92E63C-F0E5-4464-8587-491C5851D372}">
      <dgm:prSet/>
      <dgm:spPr/>
      <dgm:t>
        <a:bodyPr/>
        <a:lstStyle/>
        <a:p>
          <a:endParaRPr lang="en-US">
            <a:solidFill>
              <a:schemeClr val="tx1"/>
            </a:solidFill>
          </a:endParaRPr>
        </a:p>
      </dgm:t>
    </dgm:pt>
    <dgm:pt modelId="{8A48DC75-DA36-4745-9E8F-1519FEF3A736}">
      <dgm:prSet phldrT="[Text]" custT="1"/>
      <dgm:spPr>
        <a:solidFill>
          <a:srgbClr val="FFAB00"/>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smtClean="0">
              <a:solidFill>
                <a:schemeClr val="tx1"/>
              </a:solidFill>
              <a:effectLst/>
            </a:rPr>
            <a:t>Warner Robins </a:t>
          </a:r>
        </a:p>
        <a:p>
          <a:r>
            <a:rPr lang="en-US" sz="1400" b="1" dirty="0" smtClean="0">
              <a:solidFill>
                <a:schemeClr val="tx1"/>
              </a:solidFill>
              <a:effectLst/>
            </a:rPr>
            <a:t>Air Logistics Complex</a:t>
          </a:r>
          <a:endParaRPr lang="en-US" sz="1400" b="1" dirty="0">
            <a:solidFill>
              <a:schemeClr val="tx1"/>
            </a:solidFill>
            <a:effectLst/>
          </a:endParaRPr>
        </a:p>
      </dgm:t>
    </dgm:pt>
    <dgm:pt modelId="{38228DF8-1BA4-4F81-A9F0-FC5607F42C8C}" type="parTrans" cxnId="{266B4798-FA82-47EC-B9B3-7BECDC405327}">
      <dgm:prSet/>
      <dgm:spPr/>
      <dgm:t>
        <a:bodyPr/>
        <a:lstStyle/>
        <a:p>
          <a:endParaRPr lang="en-US">
            <a:solidFill>
              <a:schemeClr val="tx1"/>
            </a:solidFill>
          </a:endParaRPr>
        </a:p>
      </dgm:t>
    </dgm:pt>
    <dgm:pt modelId="{219D64E9-AAA0-42F2-BB03-D447C4D5DD3F}" type="sibTrans" cxnId="{266B4798-FA82-47EC-B9B3-7BECDC405327}">
      <dgm:prSet/>
      <dgm:spPr/>
      <dgm:t>
        <a:bodyPr/>
        <a:lstStyle/>
        <a:p>
          <a:endParaRPr lang="en-US">
            <a:solidFill>
              <a:schemeClr val="tx1"/>
            </a:solidFill>
          </a:endParaRPr>
        </a:p>
      </dgm:t>
    </dgm:pt>
    <dgm:pt modelId="{D308B3F3-43CB-48AF-972C-7A9079C6D9AD}">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spcAft>
              <a:spcPts val="0"/>
            </a:spcAft>
          </a:pPr>
          <a:r>
            <a:rPr lang="en-US" sz="1300" b="1" dirty="0" smtClean="0">
              <a:solidFill>
                <a:schemeClr val="tx1"/>
              </a:solidFill>
            </a:rPr>
            <a:t>C-5, C-130, C-17, F-15</a:t>
          </a:r>
          <a:endParaRPr lang="en-US" sz="1300" b="1" dirty="0">
            <a:solidFill>
              <a:schemeClr val="tx1"/>
            </a:solidFill>
          </a:endParaRPr>
        </a:p>
      </dgm:t>
    </dgm:pt>
    <dgm:pt modelId="{520521AE-759B-43A4-875D-D1F6041A12EB}" type="parTrans" cxnId="{470E03E6-CC58-4D20-896B-7A5A84501801}">
      <dgm:prSet/>
      <dgm:spPr>
        <a:ln>
          <a:solidFill>
            <a:schemeClr val="tx1"/>
          </a:solidFill>
        </a:ln>
      </dgm:spPr>
      <dgm:t>
        <a:bodyPr/>
        <a:lstStyle/>
        <a:p>
          <a:endParaRPr lang="en-US">
            <a:solidFill>
              <a:schemeClr val="tx1"/>
            </a:solidFill>
          </a:endParaRPr>
        </a:p>
      </dgm:t>
    </dgm:pt>
    <dgm:pt modelId="{40151E13-2AB9-484F-8503-AE6C5EDB9F09}" type="sibTrans" cxnId="{470E03E6-CC58-4D20-896B-7A5A84501801}">
      <dgm:prSet/>
      <dgm:spPr/>
      <dgm:t>
        <a:bodyPr/>
        <a:lstStyle/>
        <a:p>
          <a:endParaRPr lang="en-US">
            <a:solidFill>
              <a:schemeClr val="tx1"/>
            </a:solidFill>
          </a:endParaRPr>
        </a:p>
      </dgm:t>
    </dgm:pt>
    <dgm:pt modelId="{AACA6778-3A55-4EA1-BF05-F63AB8D96CF2}">
      <dgm:prSet phldrT="[Text]" custT="1"/>
      <dgm:spPr>
        <a:solidFill>
          <a:srgbClr val="FFAB00"/>
        </a:solidFill>
        <a:ln w="28575">
          <a:noFill/>
        </a:ln>
        <a:effectLst>
          <a:outerShdw blurRad="50800" dist="38100" dir="2700000" algn="tl" rotWithShape="0">
            <a:prstClr val="black">
              <a:alpha val="40000"/>
            </a:prstClr>
          </a:outerShdw>
        </a:effectLst>
      </dgm:spPr>
      <dgm:t>
        <a:bodyPr/>
        <a:lstStyle/>
        <a:p>
          <a:r>
            <a:rPr lang="en-US" sz="1300" b="1" dirty="0" smtClean="0">
              <a:solidFill>
                <a:schemeClr val="tx1"/>
              </a:solidFill>
            </a:rPr>
            <a:t>Avionics</a:t>
          </a:r>
          <a:endParaRPr lang="en-US" sz="1300" b="1" dirty="0">
            <a:solidFill>
              <a:schemeClr val="tx1"/>
            </a:solidFill>
          </a:endParaRPr>
        </a:p>
      </dgm:t>
    </dgm:pt>
    <dgm:pt modelId="{810A905F-019F-43C2-B15F-8E1F18425741}" type="parTrans" cxnId="{439BA5E2-2EC9-4B79-AFAF-CE728A1C9FEC}">
      <dgm:prSet/>
      <dgm:spPr>
        <a:ln>
          <a:solidFill>
            <a:schemeClr val="tx1"/>
          </a:solidFill>
        </a:ln>
      </dgm:spPr>
      <dgm:t>
        <a:bodyPr/>
        <a:lstStyle/>
        <a:p>
          <a:endParaRPr lang="en-US">
            <a:solidFill>
              <a:schemeClr val="tx1"/>
            </a:solidFill>
          </a:endParaRPr>
        </a:p>
      </dgm:t>
    </dgm:pt>
    <dgm:pt modelId="{59310D7D-4B47-4DF6-B24A-C5288B733F33}" type="sibTrans" cxnId="{439BA5E2-2EC9-4B79-AFAF-CE728A1C9FEC}">
      <dgm:prSet/>
      <dgm:spPr/>
      <dgm:t>
        <a:bodyPr/>
        <a:lstStyle/>
        <a:p>
          <a:endParaRPr lang="en-US">
            <a:solidFill>
              <a:schemeClr val="tx1"/>
            </a:solidFill>
          </a:endParaRPr>
        </a:p>
      </dgm:t>
    </dgm:pt>
    <dgm:pt modelId="{43167693-1BD0-4E12-85E0-0B55169FE225}">
      <dgm:prSet phldrT="[Text]" custT="1"/>
      <dgm:spPr>
        <a:solidFill>
          <a:srgbClr val="0382D3"/>
        </a:solidFill>
        <a:ln w="28575">
          <a:noFill/>
        </a:ln>
        <a:effectLst>
          <a:outerShdw blurRad="50800" dist="38100" dir="2700000" algn="tl" rotWithShape="0">
            <a:prstClr val="black">
              <a:alpha val="40000"/>
            </a:prstClr>
          </a:outerShdw>
        </a:effectLst>
      </dgm:spPr>
      <dgm:t>
        <a:bodyPr/>
        <a:lstStyle/>
        <a:p>
          <a:pPr>
            <a:spcAft>
              <a:spcPts val="0"/>
            </a:spcAft>
          </a:pPr>
          <a:r>
            <a:rPr lang="en-US" sz="1300" b="1" i="0" dirty="0" smtClean="0">
              <a:solidFill>
                <a:schemeClr val="tx1"/>
              </a:solidFill>
            </a:rPr>
            <a:t>91K Exchangeables</a:t>
          </a:r>
          <a:endParaRPr lang="en-US" sz="1300" b="1" i="0" dirty="0">
            <a:solidFill>
              <a:schemeClr val="tx1"/>
            </a:solidFill>
          </a:endParaRPr>
        </a:p>
      </dgm:t>
    </dgm:pt>
    <dgm:pt modelId="{01DC64E0-2FA9-46B8-B920-55551061588E}" type="parTrans" cxnId="{A9C2489C-40BB-454D-BCF0-5A5195EC6C09}">
      <dgm:prSet/>
      <dgm:spPr>
        <a:ln>
          <a:solidFill>
            <a:schemeClr val="tx1"/>
          </a:solidFill>
        </a:ln>
      </dgm:spPr>
      <dgm:t>
        <a:bodyPr/>
        <a:lstStyle/>
        <a:p>
          <a:endParaRPr lang="en-US">
            <a:solidFill>
              <a:schemeClr val="tx1"/>
            </a:solidFill>
          </a:endParaRPr>
        </a:p>
      </dgm:t>
    </dgm:pt>
    <dgm:pt modelId="{D6A2A194-ED26-4492-BCB1-20471ABE054D}" type="sibTrans" cxnId="{A9C2489C-40BB-454D-BCF0-5A5195EC6C09}">
      <dgm:prSet/>
      <dgm:spPr/>
      <dgm:t>
        <a:bodyPr/>
        <a:lstStyle/>
        <a:p>
          <a:endParaRPr lang="en-US">
            <a:solidFill>
              <a:schemeClr val="tx1"/>
            </a:solidFill>
          </a:endParaRPr>
        </a:p>
      </dgm:t>
    </dgm:pt>
    <dgm:pt modelId="{EDAAB7D5-4C0C-45F4-953A-2E38C5373E8D}">
      <dgm:prSet phldrT="[Text]" custT="1"/>
      <dgm:spPr>
        <a:solidFill>
          <a:srgbClr val="03B029"/>
        </a:solidFill>
        <a:ln w="28575">
          <a:noFill/>
        </a:ln>
        <a:effectLst>
          <a:outerShdw blurRad="50800" dist="38100" dir="2700000" algn="tl" rotWithShape="0">
            <a:prstClr val="black">
              <a:alpha val="40000"/>
            </a:prstClr>
          </a:outerShdw>
        </a:effectLst>
      </dgm:spPr>
      <dgm:t>
        <a:bodyPr/>
        <a:lstStyle/>
        <a:p>
          <a:r>
            <a:rPr lang="en-US" sz="1300" b="1" i="0" dirty="0" smtClean="0">
              <a:solidFill>
                <a:schemeClr val="tx1"/>
              </a:solidFill>
            </a:rPr>
            <a:t>73K Exchangeables </a:t>
          </a:r>
          <a:endParaRPr lang="en-US" sz="1300" b="1" i="0" dirty="0">
            <a:solidFill>
              <a:schemeClr val="tx1"/>
            </a:solidFill>
          </a:endParaRPr>
        </a:p>
      </dgm:t>
    </dgm:pt>
    <dgm:pt modelId="{3C3ACFAC-CC06-43F5-8FE9-B5ABA342CD8B}" type="parTrans" cxnId="{AA0276A0-BC14-4B65-B738-DF50341D019E}">
      <dgm:prSet/>
      <dgm:spPr>
        <a:ln>
          <a:solidFill>
            <a:schemeClr val="tx1"/>
          </a:solidFill>
        </a:ln>
      </dgm:spPr>
      <dgm:t>
        <a:bodyPr/>
        <a:lstStyle/>
        <a:p>
          <a:endParaRPr lang="en-US">
            <a:solidFill>
              <a:schemeClr val="tx1"/>
            </a:solidFill>
          </a:endParaRPr>
        </a:p>
      </dgm:t>
    </dgm:pt>
    <dgm:pt modelId="{E415E7D8-26AB-405C-85D3-E1A952FA1FB7}" type="sibTrans" cxnId="{AA0276A0-BC14-4B65-B738-DF50341D019E}">
      <dgm:prSet/>
      <dgm:spPr/>
      <dgm:t>
        <a:bodyPr/>
        <a:lstStyle/>
        <a:p>
          <a:endParaRPr lang="en-US">
            <a:solidFill>
              <a:schemeClr val="tx1"/>
            </a:solidFill>
          </a:endParaRPr>
        </a:p>
      </dgm:t>
    </dgm:pt>
    <dgm:pt modelId="{1C9D03FA-F45E-4EF4-A17D-293151F4F6D6}">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lnSpc>
              <a:spcPct val="100000"/>
            </a:lnSpc>
            <a:spcAft>
              <a:spcPts val="0"/>
            </a:spcAft>
          </a:pPr>
          <a:r>
            <a:rPr lang="en-US" sz="1300" b="1" i="0" dirty="0" smtClean="0">
              <a:solidFill>
                <a:schemeClr val="tx1"/>
              </a:solidFill>
            </a:rPr>
            <a:t>123K Exchangeables </a:t>
          </a:r>
        </a:p>
      </dgm:t>
    </dgm:pt>
    <dgm:pt modelId="{9B13AAB7-7FF0-4497-885C-8F03E940F486}" type="parTrans" cxnId="{62F387E1-4374-45A0-BAA3-A51ACC14CFF6}">
      <dgm:prSet/>
      <dgm:spPr>
        <a:ln>
          <a:solidFill>
            <a:schemeClr val="tx1"/>
          </a:solidFill>
        </a:ln>
      </dgm:spPr>
      <dgm:t>
        <a:bodyPr/>
        <a:lstStyle/>
        <a:p>
          <a:endParaRPr lang="en-US">
            <a:solidFill>
              <a:schemeClr val="tx1"/>
            </a:solidFill>
          </a:endParaRPr>
        </a:p>
      </dgm:t>
    </dgm:pt>
    <dgm:pt modelId="{95797651-0504-413A-B3C0-B8FF9A3D88CF}" type="sibTrans" cxnId="{62F387E1-4374-45A0-BAA3-A51ACC14CFF6}">
      <dgm:prSet/>
      <dgm:spPr/>
      <dgm:t>
        <a:bodyPr/>
        <a:lstStyle/>
        <a:p>
          <a:endParaRPr lang="en-US">
            <a:solidFill>
              <a:schemeClr val="tx1"/>
            </a:solidFill>
          </a:endParaRPr>
        </a:p>
      </dgm:t>
    </dgm:pt>
    <dgm:pt modelId="{A291A5A0-7604-4592-8FFF-FCCCB40655FA}">
      <dgm:prSet phldrT="[Text]" custT="1"/>
      <dgm:spPr>
        <a:solidFill>
          <a:srgbClr val="0382D3"/>
        </a:solidFill>
        <a:ln w="28575">
          <a:noFill/>
        </a:ln>
        <a:effectLst>
          <a:outerShdw blurRad="50800" dist="38100" dir="2700000" algn="tl" rotWithShape="0">
            <a:prstClr val="black">
              <a:alpha val="40000"/>
            </a:prstClr>
          </a:outerShdw>
        </a:effectLst>
      </dgm:spPr>
      <dgm:t>
        <a:bodyPr/>
        <a:lstStyle/>
        <a:p>
          <a:pPr algn="ctr"/>
          <a:r>
            <a:rPr lang="en-US" sz="1200" b="1" dirty="0" smtClean="0">
              <a:solidFill>
                <a:schemeClr val="tx1"/>
              </a:solidFill>
            </a:rPr>
            <a:t>OFPs, Msn Planning, Test Equip, Support Equip, Msn Support</a:t>
          </a:r>
          <a:endParaRPr lang="en-US" sz="1500" b="1" dirty="0" smtClean="0">
            <a:solidFill>
              <a:schemeClr val="tx1"/>
            </a:solidFill>
          </a:endParaRPr>
        </a:p>
      </dgm:t>
    </dgm:pt>
    <dgm:pt modelId="{B7FBBE53-4666-428C-8B61-AC1A6F608130}" type="parTrans" cxnId="{408D4808-D5AA-4852-8935-CDBB9F74C0DA}">
      <dgm:prSet/>
      <dgm:spPr>
        <a:ln>
          <a:solidFill>
            <a:schemeClr val="tx1"/>
          </a:solidFill>
        </a:ln>
      </dgm:spPr>
      <dgm:t>
        <a:bodyPr/>
        <a:lstStyle/>
        <a:p>
          <a:endParaRPr lang="en-US">
            <a:solidFill>
              <a:schemeClr val="tx1"/>
            </a:solidFill>
          </a:endParaRPr>
        </a:p>
      </dgm:t>
    </dgm:pt>
    <dgm:pt modelId="{FE131E3C-3CE6-47B7-B209-DCF743BCCC9E}" type="sibTrans" cxnId="{408D4808-D5AA-4852-8935-CDBB9F74C0DA}">
      <dgm:prSet/>
      <dgm:spPr/>
      <dgm:t>
        <a:bodyPr/>
        <a:lstStyle/>
        <a:p>
          <a:endParaRPr lang="en-US">
            <a:solidFill>
              <a:schemeClr val="tx1"/>
            </a:solidFill>
          </a:endParaRPr>
        </a:p>
      </dgm:t>
    </dgm:pt>
    <dgm:pt modelId="{A2C9B485-762D-4A9D-87DF-E6328E6E12F8}">
      <dgm:prSet phldrT="[Text]" custT="1"/>
      <dgm:spPr>
        <a:solidFill>
          <a:srgbClr val="03B029"/>
        </a:solidFill>
        <a:ln w="28575">
          <a:noFill/>
        </a:ln>
        <a:effectLst>
          <a:outerShdw blurRad="50800" dist="38100" dir="2700000" algn="tl" rotWithShape="0">
            <a:prstClr val="black">
              <a:alpha val="40000"/>
            </a:prstClr>
          </a:outerShdw>
        </a:effectLst>
      </dgm:spPr>
      <dgm:t>
        <a:bodyPr/>
        <a:lstStyle/>
        <a:p>
          <a:pPr algn="ctr"/>
          <a:r>
            <a:rPr lang="en-US" sz="1200" b="1" dirty="0" smtClean="0">
              <a:solidFill>
                <a:schemeClr val="tx1"/>
              </a:solidFill>
            </a:rPr>
            <a:t>OFPs, Msn Planning, Test Equip, Support Equip, Msn Support</a:t>
          </a:r>
          <a:endParaRPr lang="en-US" sz="1200" b="1" dirty="0">
            <a:solidFill>
              <a:schemeClr val="tx1"/>
            </a:solidFill>
          </a:endParaRPr>
        </a:p>
      </dgm:t>
    </dgm:pt>
    <dgm:pt modelId="{01E6026A-F162-4816-B39A-BE5BE7D26516}" type="parTrans" cxnId="{6CC94E3E-79C7-49E2-BFDC-F12F66025337}">
      <dgm:prSet/>
      <dgm:spPr>
        <a:ln>
          <a:solidFill>
            <a:schemeClr val="tx1"/>
          </a:solidFill>
        </a:ln>
      </dgm:spPr>
      <dgm:t>
        <a:bodyPr/>
        <a:lstStyle/>
        <a:p>
          <a:endParaRPr lang="en-US">
            <a:solidFill>
              <a:schemeClr val="tx1"/>
            </a:solidFill>
          </a:endParaRPr>
        </a:p>
      </dgm:t>
    </dgm:pt>
    <dgm:pt modelId="{656907A6-80F8-4CC2-A7B5-885B4E34DED8}" type="sibTrans" cxnId="{6CC94E3E-79C7-49E2-BFDC-F12F66025337}">
      <dgm:prSet/>
      <dgm:spPr/>
      <dgm:t>
        <a:bodyPr/>
        <a:lstStyle/>
        <a:p>
          <a:endParaRPr lang="en-US">
            <a:solidFill>
              <a:schemeClr val="tx1"/>
            </a:solidFill>
          </a:endParaRPr>
        </a:p>
      </dgm:t>
    </dgm:pt>
    <dgm:pt modelId="{6D818EBF-6BA3-4021-86D6-A9CBB7A1361B}">
      <dgm:prSet phldrT="[Text]" custT="1"/>
      <dgm:spPr>
        <a:solidFill>
          <a:srgbClr val="FFAB00"/>
        </a:solidFill>
        <a:ln w="28575">
          <a:noFill/>
        </a:ln>
        <a:effectLst>
          <a:outerShdw blurRad="50800" dist="38100" dir="2700000" algn="tl" rotWithShape="0">
            <a:prstClr val="black">
              <a:alpha val="40000"/>
            </a:prstClr>
          </a:outerShdw>
        </a:effectLst>
      </dgm:spPr>
      <dgm:t>
        <a:bodyPr/>
        <a:lstStyle/>
        <a:p>
          <a:pPr algn="ctr"/>
          <a:r>
            <a:rPr lang="en-US" sz="1200" b="1" dirty="0" smtClean="0">
              <a:solidFill>
                <a:schemeClr val="tx1"/>
              </a:solidFill>
            </a:rPr>
            <a:t>OFPs, Msn Planning, Test Equip, Support Equip, Msn Support</a:t>
          </a:r>
        </a:p>
      </dgm:t>
    </dgm:pt>
    <dgm:pt modelId="{A230A982-E47E-4D41-9DEB-3A6AE9AC81D8}" type="parTrans" cxnId="{E811195F-5C62-461A-B5F2-7A08BF923149}">
      <dgm:prSet/>
      <dgm:spPr>
        <a:ln>
          <a:solidFill>
            <a:schemeClr val="tx1"/>
          </a:solidFill>
        </a:ln>
      </dgm:spPr>
      <dgm:t>
        <a:bodyPr/>
        <a:lstStyle/>
        <a:p>
          <a:endParaRPr lang="en-US">
            <a:solidFill>
              <a:schemeClr val="tx1"/>
            </a:solidFill>
          </a:endParaRPr>
        </a:p>
      </dgm:t>
    </dgm:pt>
    <dgm:pt modelId="{1B868BB4-3907-4121-A243-9CA110935A4B}" type="sibTrans" cxnId="{E811195F-5C62-461A-B5F2-7A08BF923149}">
      <dgm:prSet/>
      <dgm:spPr/>
      <dgm:t>
        <a:bodyPr/>
        <a:lstStyle/>
        <a:p>
          <a:endParaRPr lang="en-US">
            <a:solidFill>
              <a:schemeClr val="tx1"/>
            </a:solidFill>
          </a:endParaRPr>
        </a:p>
      </dgm:t>
    </dgm:pt>
    <dgm:pt modelId="{11A6E1AB-0C92-4A86-9F1B-CACEE9382A49}">
      <dgm:prSet phldrT="[Text]" custT="1"/>
      <dgm:spPr>
        <a:solidFill>
          <a:srgbClr val="0382D3"/>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gm:spPr>
      <dgm:t>
        <a:bodyPr/>
        <a:lstStyle/>
        <a:p>
          <a:r>
            <a:rPr lang="en-US" sz="1400" b="1" dirty="0" smtClean="0">
              <a:solidFill>
                <a:schemeClr val="tx1"/>
              </a:solidFill>
              <a:effectLst/>
            </a:rPr>
            <a:t>Ogden</a:t>
          </a:r>
        </a:p>
        <a:p>
          <a:r>
            <a:rPr lang="en-US" sz="1400" b="1" dirty="0" smtClean="0">
              <a:solidFill>
                <a:schemeClr val="tx1"/>
              </a:solidFill>
              <a:effectLst/>
            </a:rPr>
            <a:t>Air Logistics Complex</a:t>
          </a:r>
          <a:endParaRPr lang="en-US" sz="1400" b="1" dirty="0">
            <a:solidFill>
              <a:schemeClr val="tx1"/>
            </a:solidFill>
            <a:effectLst/>
          </a:endParaRPr>
        </a:p>
      </dgm:t>
    </dgm:pt>
    <dgm:pt modelId="{76B00815-842B-4736-A447-45371B8183BA}" type="sibTrans" cxnId="{C04EBAF4-B384-47F6-A06A-D988127216D8}">
      <dgm:prSet/>
      <dgm:spPr/>
      <dgm:t>
        <a:bodyPr/>
        <a:lstStyle/>
        <a:p>
          <a:endParaRPr lang="en-US">
            <a:solidFill>
              <a:schemeClr val="tx1"/>
            </a:solidFill>
          </a:endParaRPr>
        </a:p>
      </dgm:t>
    </dgm:pt>
    <dgm:pt modelId="{8A2B6274-AFB0-4C53-A90A-8D89A7F89585}" type="parTrans" cxnId="{C04EBAF4-B384-47F6-A06A-D988127216D8}">
      <dgm:prSet/>
      <dgm:spPr/>
      <dgm:t>
        <a:bodyPr/>
        <a:lstStyle/>
        <a:p>
          <a:endParaRPr lang="en-US">
            <a:solidFill>
              <a:schemeClr val="tx1"/>
            </a:solidFill>
          </a:endParaRPr>
        </a:p>
      </dgm:t>
    </dgm:pt>
    <dgm:pt modelId="{E652242C-8BFF-4827-AD50-C7A9C1623D51}">
      <dgm:prSet/>
      <dgm:spPr>
        <a:solidFill>
          <a:srgbClr val="0382D3"/>
        </a:solidFill>
        <a:ln w="28575">
          <a:noFill/>
        </a:ln>
        <a:effectLst>
          <a:outerShdw blurRad="50800" dist="38100" dir="2700000" algn="tl" rotWithShape="0">
            <a:prstClr val="black">
              <a:alpha val="40000"/>
            </a:prstClr>
          </a:outerShdw>
        </a:effectLst>
      </dgm:spPr>
      <dgm:t>
        <a:bodyPr/>
        <a:lstStyle/>
        <a:p>
          <a:r>
            <a:rPr lang="en-US" b="1" dirty="0" smtClean="0"/>
            <a:t>Deployable Field Teams</a:t>
          </a:r>
          <a:endParaRPr lang="en-US" b="1" dirty="0"/>
        </a:p>
      </dgm:t>
    </dgm:pt>
    <dgm:pt modelId="{C8C466ED-CF1D-4708-AC9C-59D78223CEC1}" type="parTrans" cxnId="{B74BA511-E082-4024-A3D7-30F8BFDB5755}">
      <dgm:prSet/>
      <dgm:spPr>
        <a:solidFill>
          <a:schemeClr val="tx1"/>
        </a:solidFill>
        <a:ln>
          <a:solidFill>
            <a:schemeClr val="tx1"/>
          </a:solidFill>
        </a:ln>
      </dgm:spPr>
      <dgm:t>
        <a:bodyPr/>
        <a:lstStyle/>
        <a:p>
          <a:endParaRPr lang="en-US"/>
        </a:p>
      </dgm:t>
    </dgm:pt>
    <dgm:pt modelId="{394E30BF-A5A7-4AB2-8773-DAAC8E6FB389}" type="sibTrans" cxnId="{B74BA511-E082-4024-A3D7-30F8BFDB5755}">
      <dgm:prSet/>
      <dgm:spPr/>
      <dgm:t>
        <a:bodyPr/>
        <a:lstStyle/>
        <a:p>
          <a:endParaRPr lang="en-US"/>
        </a:p>
      </dgm:t>
    </dgm:pt>
    <dgm:pt modelId="{D46BD256-F4D2-4E94-B079-57CF26B13B72}">
      <dgm:prSet/>
      <dgm:spPr>
        <a:solidFill>
          <a:srgbClr val="03B029"/>
        </a:solidFill>
        <a:ln w="28575">
          <a:noFill/>
        </a:ln>
        <a:effectLst>
          <a:outerShdw blurRad="50800" dist="38100" dir="2700000" algn="tl" rotWithShape="0">
            <a:prstClr val="black">
              <a:alpha val="40000"/>
            </a:prstClr>
          </a:outerShdw>
        </a:effectLst>
      </dgm:spPr>
      <dgm:t>
        <a:bodyPr/>
        <a:lstStyle/>
        <a:p>
          <a:r>
            <a:rPr lang="en-US" b="1" dirty="0" smtClean="0"/>
            <a:t>Deployable Field Teams</a:t>
          </a:r>
          <a:endParaRPr lang="en-US" b="1" dirty="0"/>
        </a:p>
      </dgm:t>
    </dgm:pt>
    <dgm:pt modelId="{826D10FA-D248-4CC8-BF4D-8A8DBCF9E354}" type="parTrans" cxnId="{A13E003C-0364-4E4F-A28C-138E7740EECA}">
      <dgm:prSet/>
      <dgm:spPr>
        <a:ln>
          <a:solidFill>
            <a:schemeClr val="tx1"/>
          </a:solidFill>
        </a:ln>
      </dgm:spPr>
      <dgm:t>
        <a:bodyPr/>
        <a:lstStyle/>
        <a:p>
          <a:endParaRPr lang="en-US"/>
        </a:p>
      </dgm:t>
    </dgm:pt>
    <dgm:pt modelId="{BB23DD89-7A1D-4D51-8AAF-1E1DE0ECB916}" type="sibTrans" cxnId="{A13E003C-0364-4E4F-A28C-138E7740EECA}">
      <dgm:prSet/>
      <dgm:spPr/>
      <dgm:t>
        <a:bodyPr/>
        <a:lstStyle/>
        <a:p>
          <a:endParaRPr lang="en-US"/>
        </a:p>
      </dgm:t>
    </dgm:pt>
    <dgm:pt modelId="{541A6075-F6F4-417C-B957-2075AAD72D8E}">
      <dgm:prSet/>
      <dgm:spPr>
        <a:solidFill>
          <a:srgbClr val="FFAB00"/>
        </a:solidFill>
        <a:ln w="28575">
          <a:noFill/>
        </a:ln>
        <a:effectLst>
          <a:outerShdw blurRad="50800" dist="38100" dir="2700000" algn="tl" rotWithShape="0">
            <a:prstClr val="black">
              <a:alpha val="40000"/>
            </a:prstClr>
          </a:outerShdw>
        </a:effectLst>
      </dgm:spPr>
      <dgm:t>
        <a:bodyPr/>
        <a:lstStyle/>
        <a:p>
          <a:r>
            <a:rPr lang="en-US" b="1" dirty="0" smtClean="0"/>
            <a:t>Deployable Field Teams </a:t>
          </a:r>
          <a:endParaRPr lang="en-US" b="1" dirty="0"/>
        </a:p>
      </dgm:t>
    </dgm:pt>
    <dgm:pt modelId="{C08DAA7B-33C5-44D2-A5C7-E0F868AFBC94}" type="parTrans" cxnId="{34F2F559-17C9-43E2-970F-0DD822D52FE4}">
      <dgm:prSet/>
      <dgm:spPr>
        <a:ln>
          <a:solidFill>
            <a:schemeClr val="tx1"/>
          </a:solidFill>
        </a:ln>
      </dgm:spPr>
      <dgm:t>
        <a:bodyPr/>
        <a:lstStyle/>
        <a:p>
          <a:endParaRPr lang="en-US"/>
        </a:p>
      </dgm:t>
    </dgm:pt>
    <dgm:pt modelId="{C413CC17-D422-4420-8170-D33271FCC95D}" type="sibTrans" cxnId="{34F2F559-17C9-43E2-970F-0DD822D52FE4}">
      <dgm:prSet/>
      <dgm:spPr/>
      <dgm:t>
        <a:bodyPr/>
        <a:lstStyle/>
        <a:p>
          <a:endParaRPr lang="en-US"/>
        </a:p>
      </dgm:t>
    </dgm:pt>
    <dgm:pt modelId="{E0D77D3A-A222-4F22-AE4D-6421EF005DEC}" type="pres">
      <dgm:prSet presAssocID="{8E6BBEB0-3286-40E5-8991-5E39F3A54D3B}" presName="diagram" presStyleCnt="0">
        <dgm:presLayoutVars>
          <dgm:chPref val="1"/>
          <dgm:dir/>
          <dgm:animOne val="branch"/>
          <dgm:animLvl val="lvl"/>
          <dgm:resizeHandles/>
        </dgm:presLayoutVars>
      </dgm:prSet>
      <dgm:spPr/>
      <dgm:t>
        <a:bodyPr/>
        <a:lstStyle/>
        <a:p>
          <a:endParaRPr lang="en-US"/>
        </a:p>
      </dgm:t>
    </dgm:pt>
    <dgm:pt modelId="{F3B2DD02-DE64-4E85-99FE-C55EE255AA96}" type="pres">
      <dgm:prSet presAssocID="{11A6E1AB-0C92-4A86-9F1B-CACEE9382A49}" presName="root" presStyleCnt="0"/>
      <dgm:spPr/>
    </dgm:pt>
    <dgm:pt modelId="{F7A06DBE-2F13-4D6A-A4CF-D47145D43299}" type="pres">
      <dgm:prSet presAssocID="{11A6E1AB-0C92-4A86-9F1B-CACEE9382A49}" presName="rootComposite" presStyleCnt="0"/>
      <dgm:spPr/>
    </dgm:pt>
    <dgm:pt modelId="{D61ED711-0B2F-40EE-90F4-E2F38305D1D5}" type="pres">
      <dgm:prSet presAssocID="{11A6E1AB-0C92-4A86-9F1B-CACEE9382A49}" presName="rootText" presStyleLbl="node1" presStyleIdx="0" presStyleCnt="3" custScaleX="134921"/>
      <dgm:spPr/>
      <dgm:t>
        <a:bodyPr/>
        <a:lstStyle/>
        <a:p>
          <a:endParaRPr lang="en-US"/>
        </a:p>
      </dgm:t>
    </dgm:pt>
    <dgm:pt modelId="{DB42B159-1C37-4E56-89D6-7418BFF27B8A}" type="pres">
      <dgm:prSet presAssocID="{11A6E1AB-0C92-4A86-9F1B-CACEE9382A49}" presName="rootConnector" presStyleLbl="node1" presStyleIdx="0" presStyleCnt="3"/>
      <dgm:spPr/>
      <dgm:t>
        <a:bodyPr/>
        <a:lstStyle/>
        <a:p>
          <a:endParaRPr lang="en-US"/>
        </a:p>
      </dgm:t>
    </dgm:pt>
    <dgm:pt modelId="{42E96A30-86AA-4D4E-9892-8C617A681F20}" type="pres">
      <dgm:prSet presAssocID="{11A6E1AB-0C92-4A86-9F1B-CACEE9382A49}" presName="childShape" presStyleCnt="0"/>
      <dgm:spPr/>
    </dgm:pt>
    <dgm:pt modelId="{B167DD01-C364-4F12-9362-E9341E9EEAFA}" type="pres">
      <dgm:prSet presAssocID="{139E0A5C-4E95-450F-A491-FA83E9DA793D}" presName="Name13" presStyleLbl="parChTrans1D2" presStyleIdx="0" presStyleCnt="15"/>
      <dgm:spPr/>
      <dgm:t>
        <a:bodyPr/>
        <a:lstStyle/>
        <a:p>
          <a:endParaRPr lang="en-US"/>
        </a:p>
      </dgm:t>
    </dgm:pt>
    <dgm:pt modelId="{33E6C113-3187-482D-A6CC-E16286A94BE5}" type="pres">
      <dgm:prSet presAssocID="{987252B6-FA24-4B48-806A-E9729A53116C}" presName="childText" presStyleLbl="bgAcc1" presStyleIdx="0" presStyleCnt="15" custScaleX="166127" custLinFactNeighborX="1016" custLinFactNeighborY="7040">
        <dgm:presLayoutVars>
          <dgm:bulletEnabled val="1"/>
        </dgm:presLayoutVars>
      </dgm:prSet>
      <dgm:spPr/>
      <dgm:t>
        <a:bodyPr/>
        <a:lstStyle/>
        <a:p>
          <a:endParaRPr lang="en-US"/>
        </a:p>
      </dgm:t>
    </dgm:pt>
    <dgm:pt modelId="{BFAD4E69-E1D3-4E70-BE4A-75ECA50136AC}" type="pres">
      <dgm:prSet presAssocID="{83591260-5EE9-4475-9C75-94211D3BBF8C}" presName="Name13" presStyleLbl="parChTrans1D2" presStyleIdx="1" presStyleCnt="15"/>
      <dgm:spPr/>
      <dgm:t>
        <a:bodyPr/>
        <a:lstStyle/>
        <a:p>
          <a:endParaRPr lang="en-US"/>
        </a:p>
      </dgm:t>
    </dgm:pt>
    <dgm:pt modelId="{68156F94-3B51-4DB3-A012-DDDF5380B768}" type="pres">
      <dgm:prSet presAssocID="{904E91DE-87F3-4789-8B00-E5C24A64046B}" presName="childText" presStyleLbl="bgAcc1" presStyleIdx="1" presStyleCnt="15" custScaleX="162515" custScaleY="49130" custLinFactNeighborX="1680" custLinFactNeighborY="12495">
        <dgm:presLayoutVars>
          <dgm:bulletEnabled val="1"/>
        </dgm:presLayoutVars>
      </dgm:prSet>
      <dgm:spPr/>
      <dgm:t>
        <a:bodyPr/>
        <a:lstStyle/>
        <a:p>
          <a:endParaRPr lang="en-US"/>
        </a:p>
      </dgm:t>
    </dgm:pt>
    <dgm:pt modelId="{9A451978-6611-4D73-A0C0-B03C5BFC2576}" type="pres">
      <dgm:prSet presAssocID="{C8C466ED-CF1D-4708-AC9C-59D78223CEC1}" presName="Name13" presStyleLbl="parChTrans1D2" presStyleIdx="2" presStyleCnt="15"/>
      <dgm:spPr/>
      <dgm:t>
        <a:bodyPr/>
        <a:lstStyle/>
        <a:p>
          <a:endParaRPr lang="en-US"/>
        </a:p>
      </dgm:t>
    </dgm:pt>
    <dgm:pt modelId="{810DC214-D22F-4BBD-96DC-3C9E148660DE}" type="pres">
      <dgm:prSet presAssocID="{E652242C-8BFF-4827-AD50-C7A9C1623D51}" presName="childText" presStyleLbl="bgAcc1" presStyleIdx="2" presStyleCnt="15" custScaleX="160313" custScaleY="41407" custLinFactNeighborX="1680" custLinFactNeighborY="13383">
        <dgm:presLayoutVars>
          <dgm:bulletEnabled val="1"/>
        </dgm:presLayoutVars>
      </dgm:prSet>
      <dgm:spPr/>
      <dgm:t>
        <a:bodyPr/>
        <a:lstStyle/>
        <a:p>
          <a:endParaRPr lang="en-US"/>
        </a:p>
      </dgm:t>
    </dgm:pt>
    <dgm:pt modelId="{EEFA15EF-1191-45CE-B893-6CEFBBD7894E}" type="pres">
      <dgm:prSet presAssocID="{01DC64E0-2FA9-46B8-B920-55551061588E}" presName="Name13" presStyleLbl="parChTrans1D2" presStyleIdx="3" presStyleCnt="15"/>
      <dgm:spPr/>
      <dgm:t>
        <a:bodyPr/>
        <a:lstStyle/>
        <a:p>
          <a:endParaRPr lang="en-US"/>
        </a:p>
      </dgm:t>
    </dgm:pt>
    <dgm:pt modelId="{9895B6AB-2AED-4D26-BC66-AC6ACBDBEB00}" type="pres">
      <dgm:prSet presAssocID="{43167693-1BD0-4E12-85E0-0B55169FE225}" presName="childText" presStyleLbl="bgAcc1" presStyleIdx="3" presStyleCnt="15" custScaleX="161801" custScaleY="72668" custLinFactNeighborX="2788" custLinFactNeighborY="12847">
        <dgm:presLayoutVars>
          <dgm:bulletEnabled val="1"/>
        </dgm:presLayoutVars>
      </dgm:prSet>
      <dgm:spPr/>
      <dgm:t>
        <a:bodyPr/>
        <a:lstStyle/>
        <a:p>
          <a:endParaRPr lang="en-US"/>
        </a:p>
      </dgm:t>
    </dgm:pt>
    <dgm:pt modelId="{DB960535-8397-414E-8851-806192B8D767}" type="pres">
      <dgm:prSet presAssocID="{B7FBBE53-4666-428C-8B61-AC1A6F608130}" presName="Name13" presStyleLbl="parChTrans1D2" presStyleIdx="4" presStyleCnt="15"/>
      <dgm:spPr/>
      <dgm:t>
        <a:bodyPr/>
        <a:lstStyle/>
        <a:p>
          <a:endParaRPr lang="en-US"/>
        </a:p>
      </dgm:t>
    </dgm:pt>
    <dgm:pt modelId="{8F707440-333C-4142-9B3B-F17200C1AF1C}" type="pres">
      <dgm:prSet presAssocID="{A291A5A0-7604-4592-8FFF-FCCCB40655FA}" presName="childText" presStyleLbl="bgAcc1" presStyleIdx="4" presStyleCnt="15" custScaleX="169468" custScaleY="101398" custLinFactNeighborX="573" custLinFactNeighborY="14290">
        <dgm:presLayoutVars>
          <dgm:bulletEnabled val="1"/>
        </dgm:presLayoutVars>
      </dgm:prSet>
      <dgm:spPr/>
      <dgm:t>
        <a:bodyPr/>
        <a:lstStyle/>
        <a:p>
          <a:endParaRPr lang="en-US"/>
        </a:p>
      </dgm:t>
    </dgm:pt>
    <dgm:pt modelId="{5BFE9862-AFDE-47BD-A42B-1BF3A4DDFD85}" type="pres">
      <dgm:prSet presAssocID="{56569E7C-4B68-4ECA-88F7-79173C503061}" presName="root" presStyleCnt="0"/>
      <dgm:spPr/>
    </dgm:pt>
    <dgm:pt modelId="{727B24C5-1429-4E04-BFBF-4BF7EA2E72B5}" type="pres">
      <dgm:prSet presAssocID="{56569E7C-4B68-4ECA-88F7-79173C503061}" presName="rootComposite" presStyleCnt="0"/>
      <dgm:spPr/>
    </dgm:pt>
    <dgm:pt modelId="{A5CF05DE-5019-4814-8A73-E6F793B0B08B}" type="pres">
      <dgm:prSet presAssocID="{56569E7C-4B68-4ECA-88F7-79173C503061}" presName="rootText" presStyleLbl="node1" presStyleIdx="1" presStyleCnt="3" custScaleX="134921"/>
      <dgm:spPr/>
      <dgm:t>
        <a:bodyPr/>
        <a:lstStyle/>
        <a:p>
          <a:endParaRPr lang="en-US"/>
        </a:p>
      </dgm:t>
    </dgm:pt>
    <dgm:pt modelId="{0E419164-7031-421E-A769-B03DCBDEFE18}" type="pres">
      <dgm:prSet presAssocID="{56569E7C-4B68-4ECA-88F7-79173C503061}" presName="rootConnector" presStyleLbl="node1" presStyleIdx="1" presStyleCnt="3"/>
      <dgm:spPr/>
      <dgm:t>
        <a:bodyPr/>
        <a:lstStyle/>
        <a:p>
          <a:endParaRPr lang="en-US"/>
        </a:p>
      </dgm:t>
    </dgm:pt>
    <dgm:pt modelId="{BD57C380-D11E-4680-8165-AFC8D85E926A}" type="pres">
      <dgm:prSet presAssocID="{56569E7C-4B68-4ECA-88F7-79173C503061}" presName="childShape" presStyleCnt="0"/>
      <dgm:spPr/>
    </dgm:pt>
    <dgm:pt modelId="{04401355-83D2-4348-A2AA-CAADC5292975}" type="pres">
      <dgm:prSet presAssocID="{7DD1DDA1-617A-4BF2-A384-00843C459E98}" presName="Name13" presStyleLbl="parChTrans1D2" presStyleIdx="5" presStyleCnt="15"/>
      <dgm:spPr/>
      <dgm:t>
        <a:bodyPr/>
        <a:lstStyle/>
        <a:p>
          <a:endParaRPr lang="en-US"/>
        </a:p>
      </dgm:t>
    </dgm:pt>
    <dgm:pt modelId="{4B38DA33-2317-444C-98A3-E0D93E346A34}" type="pres">
      <dgm:prSet presAssocID="{ED0CEC2B-11F0-4DD3-93F8-A854912CC775}" presName="childText" presStyleLbl="bgAcc1" presStyleIdx="5" presStyleCnt="15" custScaleX="165820" custLinFactNeighborX="1440" custLinFactNeighborY="8286">
        <dgm:presLayoutVars>
          <dgm:bulletEnabled val="1"/>
        </dgm:presLayoutVars>
      </dgm:prSet>
      <dgm:spPr/>
      <dgm:t>
        <a:bodyPr/>
        <a:lstStyle/>
        <a:p>
          <a:endParaRPr lang="en-US"/>
        </a:p>
      </dgm:t>
    </dgm:pt>
    <dgm:pt modelId="{C5C8DEC6-21B8-4B46-9B5C-2C833C3953EC}" type="pres">
      <dgm:prSet presAssocID="{AF77096C-0A37-4DCB-91A2-9AB5DAABF90C}" presName="Name13" presStyleLbl="parChTrans1D2" presStyleIdx="6" presStyleCnt="15"/>
      <dgm:spPr/>
      <dgm:t>
        <a:bodyPr/>
        <a:lstStyle/>
        <a:p>
          <a:endParaRPr lang="en-US"/>
        </a:p>
      </dgm:t>
    </dgm:pt>
    <dgm:pt modelId="{D75D6175-BABD-4CE6-A9D7-CED9F070C6A1}" type="pres">
      <dgm:prSet presAssocID="{16B38755-127F-4886-9812-04F2BF91D488}" presName="childText" presStyleLbl="bgAcc1" presStyleIdx="6" presStyleCnt="15" custScaleX="166826" custScaleY="49130" custLinFactNeighborX="680" custLinFactNeighborY="12495">
        <dgm:presLayoutVars>
          <dgm:bulletEnabled val="1"/>
        </dgm:presLayoutVars>
      </dgm:prSet>
      <dgm:spPr/>
      <dgm:t>
        <a:bodyPr/>
        <a:lstStyle/>
        <a:p>
          <a:endParaRPr lang="en-US"/>
        </a:p>
      </dgm:t>
    </dgm:pt>
    <dgm:pt modelId="{C8C2D9D9-FD97-46AC-B46E-2808E4D29FE9}" type="pres">
      <dgm:prSet presAssocID="{826D10FA-D248-4CC8-BF4D-8A8DBCF9E354}" presName="Name13" presStyleLbl="parChTrans1D2" presStyleIdx="7" presStyleCnt="15"/>
      <dgm:spPr/>
      <dgm:t>
        <a:bodyPr/>
        <a:lstStyle/>
        <a:p>
          <a:endParaRPr lang="en-US"/>
        </a:p>
      </dgm:t>
    </dgm:pt>
    <dgm:pt modelId="{27E4150D-E3CB-4414-B7F5-06D8436283B8}" type="pres">
      <dgm:prSet presAssocID="{D46BD256-F4D2-4E94-B079-57CF26B13B72}" presName="childText" presStyleLbl="bgAcc1" presStyleIdx="7" presStyleCnt="15" custScaleX="165418" custScaleY="45579" custLinFactNeighborX="2340" custLinFactNeighborY="9211">
        <dgm:presLayoutVars>
          <dgm:bulletEnabled val="1"/>
        </dgm:presLayoutVars>
      </dgm:prSet>
      <dgm:spPr/>
      <dgm:t>
        <a:bodyPr/>
        <a:lstStyle/>
        <a:p>
          <a:endParaRPr lang="en-US"/>
        </a:p>
      </dgm:t>
    </dgm:pt>
    <dgm:pt modelId="{EDDF3D54-606C-470E-929F-7566C83EB8FA}" type="pres">
      <dgm:prSet presAssocID="{3C3ACFAC-CC06-43F5-8FE9-B5ABA342CD8B}" presName="Name13" presStyleLbl="parChTrans1D2" presStyleIdx="8" presStyleCnt="15"/>
      <dgm:spPr/>
      <dgm:t>
        <a:bodyPr/>
        <a:lstStyle/>
        <a:p>
          <a:endParaRPr lang="en-US"/>
        </a:p>
      </dgm:t>
    </dgm:pt>
    <dgm:pt modelId="{A281D257-40F4-442A-8E1A-64E91A3FE336}" type="pres">
      <dgm:prSet presAssocID="{EDAAB7D5-4C0C-45F4-953A-2E38C5373E8D}" presName="childText" presStyleLbl="bgAcc1" presStyleIdx="8" presStyleCnt="15" custScaleX="166972" custScaleY="73798" custLinFactNeighborX="3846" custLinFactNeighborY="6844">
        <dgm:presLayoutVars>
          <dgm:bulletEnabled val="1"/>
        </dgm:presLayoutVars>
      </dgm:prSet>
      <dgm:spPr/>
      <dgm:t>
        <a:bodyPr/>
        <a:lstStyle/>
        <a:p>
          <a:endParaRPr lang="en-US"/>
        </a:p>
      </dgm:t>
    </dgm:pt>
    <dgm:pt modelId="{B8042ED4-1C7F-4431-8B5B-4927DC7441CF}" type="pres">
      <dgm:prSet presAssocID="{01E6026A-F162-4816-B39A-BE5BE7D26516}" presName="Name13" presStyleLbl="parChTrans1D2" presStyleIdx="9" presStyleCnt="15"/>
      <dgm:spPr/>
      <dgm:t>
        <a:bodyPr/>
        <a:lstStyle/>
        <a:p>
          <a:endParaRPr lang="en-US"/>
        </a:p>
      </dgm:t>
    </dgm:pt>
    <dgm:pt modelId="{D23A6A3E-DD6E-4452-8D08-BF074872DCE5}" type="pres">
      <dgm:prSet presAssocID="{A2C9B485-762D-4A9D-87DF-E6328E6E12F8}" presName="childText" presStyleLbl="bgAcc1" presStyleIdx="9" presStyleCnt="15" custScaleX="165660" custScaleY="96500" custLinFactNeighborX="-587" custLinFactNeighborY="8988">
        <dgm:presLayoutVars>
          <dgm:bulletEnabled val="1"/>
        </dgm:presLayoutVars>
      </dgm:prSet>
      <dgm:spPr/>
      <dgm:t>
        <a:bodyPr/>
        <a:lstStyle/>
        <a:p>
          <a:endParaRPr lang="en-US"/>
        </a:p>
      </dgm:t>
    </dgm:pt>
    <dgm:pt modelId="{A7136FAD-BEBF-4C4A-B144-940057C6865B}" type="pres">
      <dgm:prSet presAssocID="{8A48DC75-DA36-4745-9E8F-1519FEF3A736}" presName="root" presStyleCnt="0"/>
      <dgm:spPr/>
    </dgm:pt>
    <dgm:pt modelId="{3A3C8BCC-4927-44FC-8B2F-7E706EEE2452}" type="pres">
      <dgm:prSet presAssocID="{8A48DC75-DA36-4745-9E8F-1519FEF3A736}" presName="rootComposite" presStyleCnt="0"/>
      <dgm:spPr/>
    </dgm:pt>
    <dgm:pt modelId="{E2BD3D07-731B-40B0-B9FC-279B57B5348C}" type="pres">
      <dgm:prSet presAssocID="{8A48DC75-DA36-4745-9E8F-1519FEF3A736}" presName="rootText" presStyleLbl="node1" presStyleIdx="2" presStyleCnt="3" custScaleX="134921"/>
      <dgm:spPr/>
      <dgm:t>
        <a:bodyPr/>
        <a:lstStyle/>
        <a:p>
          <a:endParaRPr lang="en-US"/>
        </a:p>
      </dgm:t>
    </dgm:pt>
    <dgm:pt modelId="{79F0792A-DB79-4CF7-B901-B4FE05330199}" type="pres">
      <dgm:prSet presAssocID="{8A48DC75-DA36-4745-9E8F-1519FEF3A736}" presName="rootConnector" presStyleLbl="node1" presStyleIdx="2" presStyleCnt="3"/>
      <dgm:spPr/>
      <dgm:t>
        <a:bodyPr/>
        <a:lstStyle/>
        <a:p>
          <a:endParaRPr lang="en-US"/>
        </a:p>
      </dgm:t>
    </dgm:pt>
    <dgm:pt modelId="{D2F922D4-7143-4D74-A94C-18BFC297D243}" type="pres">
      <dgm:prSet presAssocID="{8A48DC75-DA36-4745-9E8F-1519FEF3A736}" presName="childShape" presStyleCnt="0"/>
      <dgm:spPr/>
    </dgm:pt>
    <dgm:pt modelId="{C40B18BD-3A97-4BE3-A5C4-0F35E4D3494B}" type="pres">
      <dgm:prSet presAssocID="{520521AE-759B-43A4-875D-D1F6041A12EB}" presName="Name13" presStyleLbl="parChTrans1D2" presStyleIdx="10" presStyleCnt="15"/>
      <dgm:spPr/>
      <dgm:t>
        <a:bodyPr/>
        <a:lstStyle/>
        <a:p>
          <a:endParaRPr lang="en-US"/>
        </a:p>
      </dgm:t>
    </dgm:pt>
    <dgm:pt modelId="{BC93BABE-83D3-453D-866F-5473AF667FE3}" type="pres">
      <dgm:prSet presAssocID="{D308B3F3-43CB-48AF-972C-7A9079C6D9AD}" presName="childText" presStyleLbl="bgAcc1" presStyleIdx="10" presStyleCnt="15" custScaleX="174006" custScaleY="95434" custLinFactNeighborX="2153" custLinFactNeighborY="11158">
        <dgm:presLayoutVars>
          <dgm:bulletEnabled val="1"/>
        </dgm:presLayoutVars>
      </dgm:prSet>
      <dgm:spPr/>
      <dgm:t>
        <a:bodyPr/>
        <a:lstStyle/>
        <a:p>
          <a:endParaRPr lang="en-US"/>
        </a:p>
      </dgm:t>
    </dgm:pt>
    <dgm:pt modelId="{4BE785B1-79DE-423C-B3A7-8598DEB76CE4}" type="pres">
      <dgm:prSet presAssocID="{810A905F-019F-43C2-B15F-8E1F18425741}" presName="Name13" presStyleLbl="parChTrans1D2" presStyleIdx="11" presStyleCnt="15"/>
      <dgm:spPr/>
      <dgm:t>
        <a:bodyPr/>
        <a:lstStyle/>
        <a:p>
          <a:endParaRPr lang="en-US"/>
        </a:p>
      </dgm:t>
    </dgm:pt>
    <dgm:pt modelId="{EB6ABA43-C124-4C64-9545-D2AA925DB304}" type="pres">
      <dgm:prSet presAssocID="{AACA6778-3A55-4EA1-BF05-F63AB8D96CF2}" presName="childText" presStyleLbl="bgAcc1" presStyleIdx="11" presStyleCnt="15" custScaleX="172069" custScaleY="49725" custLinFactNeighborX="3399" custLinFactNeighborY="16668">
        <dgm:presLayoutVars>
          <dgm:bulletEnabled val="1"/>
        </dgm:presLayoutVars>
      </dgm:prSet>
      <dgm:spPr/>
      <dgm:t>
        <a:bodyPr/>
        <a:lstStyle/>
        <a:p>
          <a:endParaRPr lang="en-US"/>
        </a:p>
      </dgm:t>
    </dgm:pt>
    <dgm:pt modelId="{87B053DD-361B-41AE-AE1F-51BB326100FB}" type="pres">
      <dgm:prSet presAssocID="{9B13AAB7-7FF0-4497-885C-8F03E940F486}" presName="Name13" presStyleLbl="parChTrans1D2" presStyleIdx="12" presStyleCnt="15"/>
      <dgm:spPr/>
      <dgm:t>
        <a:bodyPr/>
        <a:lstStyle/>
        <a:p>
          <a:endParaRPr lang="en-US"/>
        </a:p>
      </dgm:t>
    </dgm:pt>
    <dgm:pt modelId="{5A894A4F-31B8-4875-AD9B-A3C80A42341F}" type="pres">
      <dgm:prSet presAssocID="{1C9D03FA-F45E-4EF4-A17D-293151F4F6D6}" presName="childText" presStyleLbl="bgAcc1" presStyleIdx="12" presStyleCnt="15" custScaleX="175199" custScaleY="75626" custLinFactNeighborX="221" custLinFactNeighborY="83554">
        <dgm:presLayoutVars>
          <dgm:bulletEnabled val="1"/>
        </dgm:presLayoutVars>
      </dgm:prSet>
      <dgm:spPr/>
      <dgm:t>
        <a:bodyPr/>
        <a:lstStyle/>
        <a:p>
          <a:endParaRPr lang="en-US"/>
        </a:p>
      </dgm:t>
    </dgm:pt>
    <dgm:pt modelId="{231FB836-0391-4FED-8019-8335D52AEF04}" type="pres">
      <dgm:prSet presAssocID="{C08DAA7B-33C5-44D2-A5C7-E0F868AFBC94}" presName="Name13" presStyleLbl="parChTrans1D2" presStyleIdx="13" presStyleCnt="15"/>
      <dgm:spPr/>
      <dgm:t>
        <a:bodyPr/>
        <a:lstStyle/>
        <a:p>
          <a:endParaRPr lang="en-US"/>
        </a:p>
      </dgm:t>
    </dgm:pt>
    <dgm:pt modelId="{3A82F454-7B59-479A-985C-6781DDE9F43F}" type="pres">
      <dgm:prSet presAssocID="{541A6075-F6F4-417C-B957-2075AAD72D8E}" presName="childText" presStyleLbl="bgAcc1" presStyleIdx="13" presStyleCnt="15" custScaleX="173854" custScaleY="42420" custLinFactNeighborX="221" custLinFactNeighborY="-86526">
        <dgm:presLayoutVars>
          <dgm:bulletEnabled val="1"/>
        </dgm:presLayoutVars>
      </dgm:prSet>
      <dgm:spPr/>
      <dgm:t>
        <a:bodyPr/>
        <a:lstStyle/>
        <a:p>
          <a:endParaRPr lang="en-US"/>
        </a:p>
      </dgm:t>
    </dgm:pt>
    <dgm:pt modelId="{9CDD89B1-AE7D-4463-ADC9-68C6CAB12723}" type="pres">
      <dgm:prSet presAssocID="{A230A982-E47E-4D41-9DEB-3A6AE9AC81D8}" presName="Name13" presStyleLbl="parChTrans1D2" presStyleIdx="14" presStyleCnt="15"/>
      <dgm:spPr/>
      <dgm:t>
        <a:bodyPr/>
        <a:lstStyle/>
        <a:p>
          <a:endParaRPr lang="en-US"/>
        </a:p>
      </dgm:t>
    </dgm:pt>
    <dgm:pt modelId="{C82EC9BA-B6B1-4844-BC4D-72893994A737}" type="pres">
      <dgm:prSet presAssocID="{6D818EBF-6BA3-4021-86D6-A9CBB7A1361B}" presName="childText" presStyleLbl="bgAcc1" presStyleIdx="14" presStyleCnt="15" custScaleX="182437" custScaleY="100023" custLinFactNeighborX="40" custLinFactNeighborY="14290">
        <dgm:presLayoutVars>
          <dgm:bulletEnabled val="1"/>
        </dgm:presLayoutVars>
      </dgm:prSet>
      <dgm:spPr/>
      <dgm:t>
        <a:bodyPr/>
        <a:lstStyle/>
        <a:p>
          <a:endParaRPr lang="en-US"/>
        </a:p>
      </dgm:t>
    </dgm:pt>
  </dgm:ptLst>
  <dgm:cxnLst>
    <dgm:cxn modelId="{CBF3BECB-F3F4-4C9A-A664-77F933F20738}" type="presOf" srcId="{D308B3F3-43CB-48AF-972C-7A9079C6D9AD}" destId="{BC93BABE-83D3-453D-866F-5473AF667FE3}" srcOrd="0" destOrd="0" presId="urn:microsoft.com/office/officeart/2005/8/layout/hierarchy3"/>
    <dgm:cxn modelId="{C04EBAF4-B384-47F6-A06A-D988127216D8}" srcId="{8E6BBEB0-3286-40E5-8991-5E39F3A54D3B}" destId="{11A6E1AB-0C92-4A86-9F1B-CACEE9382A49}" srcOrd="0" destOrd="0" parTransId="{8A2B6274-AFB0-4C53-A90A-8D89A7F89585}" sibTransId="{76B00815-842B-4736-A447-45371B8183BA}"/>
    <dgm:cxn modelId="{9A5CEF40-88FA-4440-8CD2-C4E79DDA3C25}" type="presOf" srcId="{6D818EBF-6BA3-4021-86D6-A9CBB7A1361B}" destId="{C82EC9BA-B6B1-4844-BC4D-72893994A737}" srcOrd="0" destOrd="0" presId="urn:microsoft.com/office/officeart/2005/8/layout/hierarchy3"/>
    <dgm:cxn modelId="{F8A37B42-A844-40FD-809D-C36135A8C9E6}" srcId="{56569E7C-4B68-4ECA-88F7-79173C503061}" destId="{ED0CEC2B-11F0-4DD3-93F8-A854912CC775}" srcOrd="0" destOrd="0" parTransId="{7DD1DDA1-617A-4BF2-A384-00843C459E98}" sibTransId="{0F3A652A-C65B-49C7-B6CD-841D2E19F893}"/>
    <dgm:cxn modelId="{E066F7D3-AAC4-4728-A844-2590DB962C56}" type="presOf" srcId="{ED0CEC2B-11F0-4DD3-93F8-A854912CC775}" destId="{4B38DA33-2317-444C-98A3-E0D93E346A34}" srcOrd="0" destOrd="0" presId="urn:microsoft.com/office/officeart/2005/8/layout/hierarchy3"/>
    <dgm:cxn modelId="{EDE2B689-0EA4-4CC7-B763-53BD08B4C74C}" type="presOf" srcId="{904E91DE-87F3-4789-8B00-E5C24A64046B}" destId="{68156F94-3B51-4DB3-A012-DDDF5380B768}" srcOrd="0" destOrd="0" presId="urn:microsoft.com/office/officeart/2005/8/layout/hierarchy3"/>
    <dgm:cxn modelId="{97797933-EAE7-47FB-8ABB-3619FD880A89}" type="presOf" srcId="{A2C9B485-762D-4A9D-87DF-E6328E6E12F8}" destId="{D23A6A3E-DD6E-4452-8D08-BF074872DCE5}" srcOrd="0" destOrd="0" presId="urn:microsoft.com/office/officeart/2005/8/layout/hierarchy3"/>
    <dgm:cxn modelId="{A2419F37-5EC2-4F31-BCCF-C7E49266C46C}" type="presOf" srcId="{56569E7C-4B68-4ECA-88F7-79173C503061}" destId="{0E419164-7031-421E-A769-B03DCBDEFE18}" srcOrd="1" destOrd="0" presId="urn:microsoft.com/office/officeart/2005/8/layout/hierarchy3"/>
    <dgm:cxn modelId="{0ED4D312-2A1D-48A5-92D1-678045E7820E}" type="presOf" srcId="{D46BD256-F4D2-4E94-B079-57CF26B13B72}" destId="{27E4150D-E3CB-4414-B7F5-06D8436283B8}" srcOrd="0" destOrd="0" presId="urn:microsoft.com/office/officeart/2005/8/layout/hierarchy3"/>
    <dgm:cxn modelId="{A13E003C-0364-4E4F-A28C-138E7740EECA}" srcId="{56569E7C-4B68-4ECA-88F7-79173C503061}" destId="{D46BD256-F4D2-4E94-B079-57CF26B13B72}" srcOrd="2" destOrd="0" parTransId="{826D10FA-D248-4CC8-BF4D-8A8DBCF9E354}" sibTransId="{BB23DD89-7A1D-4D51-8AAF-1E1DE0ECB916}"/>
    <dgm:cxn modelId="{6B0BDC1F-E3E1-4CB0-99F2-F86DF39FBA18}" type="presOf" srcId="{16B38755-127F-4886-9812-04F2BF91D488}" destId="{D75D6175-BABD-4CE6-A9D7-CED9F070C6A1}" srcOrd="0" destOrd="0" presId="urn:microsoft.com/office/officeart/2005/8/layout/hierarchy3"/>
    <dgm:cxn modelId="{F78E6CFB-82A7-4BF0-9C5B-5CD73D96AE35}" type="presOf" srcId="{1C9D03FA-F45E-4EF4-A17D-293151F4F6D6}" destId="{5A894A4F-31B8-4875-AD9B-A3C80A42341F}" srcOrd="0" destOrd="0" presId="urn:microsoft.com/office/officeart/2005/8/layout/hierarchy3"/>
    <dgm:cxn modelId="{16759C55-5947-4FFD-A9CF-3C63EAC4247C}" type="presOf" srcId="{C8C466ED-CF1D-4708-AC9C-59D78223CEC1}" destId="{9A451978-6611-4D73-A0C0-B03C5BFC2576}" srcOrd="0" destOrd="0" presId="urn:microsoft.com/office/officeart/2005/8/layout/hierarchy3"/>
    <dgm:cxn modelId="{08E6785D-62C3-4243-83B4-111F5467F13D}" type="presOf" srcId="{139E0A5C-4E95-450F-A491-FA83E9DA793D}" destId="{B167DD01-C364-4F12-9362-E9341E9EEAFA}" srcOrd="0" destOrd="0" presId="urn:microsoft.com/office/officeart/2005/8/layout/hierarchy3"/>
    <dgm:cxn modelId="{24B2DBE9-C485-4C26-9135-5A58FE8E6DC9}" type="presOf" srcId="{987252B6-FA24-4B48-806A-E9729A53116C}" destId="{33E6C113-3187-482D-A6CC-E16286A94BE5}" srcOrd="0" destOrd="0" presId="urn:microsoft.com/office/officeart/2005/8/layout/hierarchy3"/>
    <dgm:cxn modelId="{9555586D-DBD4-45D7-8237-54F6C6141D52}" type="presOf" srcId="{8A48DC75-DA36-4745-9E8F-1519FEF3A736}" destId="{E2BD3D07-731B-40B0-B9FC-279B57B5348C}" srcOrd="0" destOrd="0" presId="urn:microsoft.com/office/officeart/2005/8/layout/hierarchy3"/>
    <dgm:cxn modelId="{CDB5980F-1570-4E6E-9F5C-8D604706885A}" type="presOf" srcId="{01DC64E0-2FA9-46B8-B920-55551061588E}" destId="{EEFA15EF-1191-45CE-B893-6CEFBBD7894E}" srcOrd="0" destOrd="0" presId="urn:microsoft.com/office/officeart/2005/8/layout/hierarchy3"/>
    <dgm:cxn modelId="{BA97F3FA-E1AD-4D32-9A89-C31E6AE55B26}" type="presOf" srcId="{AACA6778-3A55-4EA1-BF05-F63AB8D96CF2}" destId="{EB6ABA43-C124-4C64-9545-D2AA925DB304}" srcOrd="0" destOrd="0" presId="urn:microsoft.com/office/officeart/2005/8/layout/hierarchy3"/>
    <dgm:cxn modelId="{B74BA511-E082-4024-A3D7-30F8BFDB5755}" srcId="{11A6E1AB-0C92-4A86-9F1B-CACEE9382A49}" destId="{E652242C-8BFF-4827-AD50-C7A9C1623D51}" srcOrd="2" destOrd="0" parTransId="{C8C466ED-CF1D-4708-AC9C-59D78223CEC1}" sibTransId="{394E30BF-A5A7-4AB2-8773-DAAC8E6FB389}"/>
    <dgm:cxn modelId="{4DC623C6-45C9-45D2-9DAA-4F932D4FD534}" type="presOf" srcId="{56569E7C-4B68-4ECA-88F7-79173C503061}" destId="{A5CF05DE-5019-4814-8A73-E6F793B0B08B}" srcOrd="0" destOrd="0" presId="urn:microsoft.com/office/officeart/2005/8/layout/hierarchy3"/>
    <dgm:cxn modelId="{0F444D0B-A664-4BA6-AB9F-F41CD8FCE5E6}" type="presOf" srcId="{541A6075-F6F4-417C-B957-2075AAD72D8E}" destId="{3A82F454-7B59-479A-985C-6781DDE9F43F}" srcOrd="0" destOrd="0" presId="urn:microsoft.com/office/officeart/2005/8/layout/hierarchy3"/>
    <dgm:cxn modelId="{9C1EDADF-DD91-46C8-91EE-8AEF4A96CDB4}" type="presOf" srcId="{C08DAA7B-33C5-44D2-A5C7-E0F868AFBC94}" destId="{231FB836-0391-4FED-8019-8335D52AEF04}" srcOrd="0" destOrd="0" presId="urn:microsoft.com/office/officeart/2005/8/layout/hierarchy3"/>
    <dgm:cxn modelId="{98131B97-4919-42B6-9CD3-10DC25FA4A50}" type="presOf" srcId="{8E6BBEB0-3286-40E5-8991-5E39F3A54D3B}" destId="{E0D77D3A-A222-4F22-AE4D-6421EF005DEC}" srcOrd="0" destOrd="0" presId="urn:microsoft.com/office/officeart/2005/8/layout/hierarchy3"/>
    <dgm:cxn modelId="{BF5043AD-D144-4A2A-AB50-BFECB754F220}" type="presOf" srcId="{3C3ACFAC-CC06-43F5-8FE9-B5ABA342CD8B}" destId="{EDDF3D54-606C-470E-929F-7566C83EB8FA}" srcOrd="0" destOrd="0" presId="urn:microsoft.com/office/officeart/2005/8/layout/hierarchy3"/>
    <dgm:cxn modelId="{D84E77C0-EDE6-449E-A991-E379519A75CC}" type="presOf" srcId="{43167693-1BD0-4E12-85E0-0B55169FE225}" destId="{9895B6AB-2AED-4D26-BC66-AC6ACBDBEB00}" srcOrd="0" destOrd="0" presId="urn:microsoft.com/office/officeart/2005/8/layout/hierarchy3"/>
    <dgm:cxn modelId="{5B1A3DAC-8E68-4C90-8B3C-2BAADAD439FC}" type="presOf" srcId="{E652242C-8BFF-4827-AD50-C7A9C1623D51}" destId="{810DC214-D22F-4BBD-96DC-3C9E148660DE}" srcOrd="0" destOrd="0" presId="urn:microsoft.com/office/officeart/2005/8/layout/hierarchy3"/>
    <dgm:cxn modelId="{439BA5E2-2EC9-4B79-AFAF-CE728A1C9FEC}" srcId="{8A48DC75-DA36-4745-9E8F-1519FEF3A736}" destId="{AACA6778-3A55-4EA1-BF05-F63AB8D96CF2}" srcOrd="1" destOrd="0" parTransId="{810A905F-019F-43C2-B15F-8E1F18425741}" sibTransId="{59310D7D-4B47-4DF6-B24A-C5288B733F33}"/>
    <dgm:cxn modelId="{34F2F559-17C9-43E2-970F-0DD822D52FE4}" srcId="{8A48DC75-DA36-4745-9E8F-1519FEF3A736}" destId="{541A6075-F6F4-417C-B957-2075AAD72D8E}" srcOrd="3" destOrd="0" parTransId="{C08DAA7B-33C5-44D2-A5C7-E0F868AFBC94}" sibTransId="{C413CC17-D422-4420-8170-D33271FCC95D}"/>
    <dgm:cxn modelId="{C9252863-36D6-484C-BD81-04A88640147D}" type="presOf" srcId="{01E6026A-F162-4816-B39A-BE5BE7D26516}" destId="{B8042ED4-1C7F-4431-8B5B-4927DC7441CF}" srcOrd="0" destOrd="0" presId="urn:microsoft.com/office/officeart/2005/8/layout/hierarchy3"/>
    <dgm:cxn modelId="{36609CFA-832D-4DB1-BEEB-F073514D9B6A}" type="presOf" srcId="{83591260-5EE9-4475-9C75-94211D3BBF8C}" destId="{BFAD4E69-E1D3-4E70-BE4A-75ECA50136AC}" srcOrd="0" destOrd="0" presId="urn:microsoft.com/office/officeart/2005/8/layout/hierarchy3"/>
    <dgm:cxn modelId="{6CC94E3E-79C7-49E2-BFDC-F12F66025337}" srcId="{56569E7C-4B68-4ECA-88F7-79173C503061}" destId="{A2C9B485-762D-4A9D-87DF-E6328E6E12F8}" srcOrd="4" destOrd="0" parTransId="{01E6026A-F162-4816-B39A-BE5BE7D26516}" sibTransId="{656907A6-80F8-4CC2-A7B5-885B4E34DED8}"/>
    <dgm:cxn modelId="{BB3B36AB-1AAA-412D-886D-7684A11CD433}" srcId="{11A6E1AB-0C92-4A86-9F1B-CACEE9382A49}" destId="{904E91DE-87F3-4789-8B00-E5C24A64046B}" srcOrd="1" destOrd="0" parTransId="{83591260-5EE9-4475-9C75-94211D3BBF8C}" sibTransId="{6DC72173-200E-4FB6-AB83-704903260979}"/>
    <dgm:cxn modelId="{470E03E6-CC58-4D20-896B-7A5A84501801}" srcId="{8A48DC75-DA36-4745-9E8F-1519FEF3A736}" destId="{D308B3F3-43CB-48AF-972C-7A9079C6D9AD}" srcOrd="0" destOrd="0" parTransId="{520521AE-759B-43A4-875D-D1F6041A12EB}" sibTransId="{40151E13-2AB9-484F-8503-AE6C5EDB9F09}"/>
    <dgm:cxn modelId="{8FE54C77-2462-4CE5-82B7-714FD6C1D879}" type="presOf" srcId="{EDAAB7D5-4C0C-45F4-953A-2E38C5373E8D}" destId="{A281D257-40F4-442A-8E1A-64E91A3FE336}" srcOrd="0" destOrd="0" presId="urn:microsoft.com/office/officeart/2005/8/layout/hierarchy3"/>
    <dgm:cxn modelId="{F36FFA2B-0F5B-4954-ABF8-5C8253E72C49}" type="presOf" srcId="{B7FBBE53-4666-428C-8B61-AC1A6F608130}" destId="{DB960535-8397-414E-8851-806192B8D767}" srcOrd="0" destOrd="0" presId="urn:microsoft.com/office/officeart/2005/8/layout/hierarchy3"/>
    <dgm:cxn modelId="{AA0276A0-BC14-4B65-B738-DF50341D019E}" srcId="{56569E7C-4B68-4ECA-88F7-79173C503061}" destId="{EDAAB7D5-4C0C-45F4-953A-2E38C5373E8D}" srcOrd="3" destOrd="0" parTransId="{3C3ACFAC-CC06-43F5-8FE9-B5ABA342CD8B}" sibTransId="{E415E7D8-26AB-405C-85D3-E1A952FA1FB7}"/>
    <dgm:cxn modelId="{03D6299E-D3FE-4833-915F-AE4AF714B215}" srcId="{11A6E1AB-0C92-4A86-9F1B-CACEE9382A49}" destId="{987252B6-FA24-4B48-806A-E9729A53116C}" srcOrd="0" destOrd="0" parTransId="{139E0A5C-4E95-450F-A491-FA83E9DA793D}" sibTransId="{4696C600-CC19-4CF7-A0CF-447A37A51C7C}"/>
    <dgm:cxn modelId="{8B92E63C-F0E5-4464-8587-491C5851D372}" srcId="{56569E7C-4B68-4ECA-88F7-79173C503061}" destId="{16B38755-127F-4886-9812-04F2BF91D488}" srcOrd="1" destOrd="0" parTransId="{AF77096C-0A37-4DCB-91A2-9AB5DAABF90C}" sibTransId="{FF9B9A9A-124C-4665-AC3D-255FDD114BD3}"/>
    <dgm:cxn modelId="{266B4798-FA82-47EC-B9B3-7BECDC405327}" srcId="{8E6BBEB0-3286-40E5-8991-5E39F3A54D3B}" destId="{8A48DC75-DA36-4745-9E8F-1519FEF3A736}" srcOrd="2" destOrd="0" parTransId="{38228DF8-1BA4-4F81-A9F0-FC5607F42C8C}" sibTransId="{219D64E9-AAA0-42F2-BB03-D447C4D5DD3F}"/>
    <dgm:cxn modelId="{A9C2489C-40BB-454D-BCF0-5A5195EC6C09}" srcId="{11A6E1AB-0C92-4A86-9F1B-CACEE9382A49}" destId="{43167693-1BD0-4E12-85E0-0B55169FE225}" srcOrd="3" destOrd="0" parTransId="{01DC64E0-2FA9-46B8-B920-55551061588E}" sibTransId="{D6A2A194-ED26-4492-BCB1-20471ABE054D}"/>
    <dgm:cxn modelId="{1350518A-4966-4E61-B013-67D9F3A1C2E6}" type="presOf" srcId="{810A905F-019F-43C2-B15F-8E1F18425741}" destId="{4BE785B1-79DE-423C-B3A7-8598DEB76CE4}" srcOrd="0" destOrd="0" presId="urn:microsoft.com/office/officeart/2005/8/layout/hierarchy3"/>
    <dgm:cxn modelId="{7C3ED24A-1B35-45B1-A219-A3F6838A4E92}" type="presOf" srcId="{8A48DC75-DA36-4745-9E8F-1519FEF3A736}" destId="{79F0792A-DB79-4CF7-B901-B4FE05330199}" srcOrd="1" destOrd="0" presId="urn:microsoft.com/office/officeart/2005/8/layout/hierarchy3"/>
    <dgm:cxn modelId="{76621B5D-3B03-446C-AA62-0DE456042026}" type="presOf" srcId="{520521AE-759B-43A4-875D-D1F6041A12EB}" destId="{C40B18BD-3A97-4BE3-A5C4-0F35E4D3494B}" srcOrd="0" destOrd="0" presId="urn:microsoft.com/office/officeart/2005/8/layout/hierarchy3"/>
    <dgm:cxn modelId="{3AF5D60D-A71D-4483-BAD5-958FF2F3348E}" type="presOf" srcId="{11A6E1AB-0C92-4A86-9F1B-CACEE9382A49}" destId="{D61ED711-0B2F-40EE-90F4-E2F38305D1D5}" srcOrd="0" destOrd="0" presId="urn:microsoft.com/office/officeart/2005/8/layout/hierarchy3"/>
    <dgm:cxn modelId="{74DA4FFA-7149-475C-8F3F-9B6260C07823}" type="presOf" srcId="{7DD1DDA1-617A-4BF2-A384-00843C459E98}" destId="{04401355-83D2-4348-A2AA-CAADC5292975}" srcOrd="0" destOrd="0" presId="urn:microsoft.com/office/officeart/2005/8/layout/hierarchy3"/>
    <dgm:cxn modelId="{149C20FC-644C-454E-8640-9D0CE8D8ED62}" type="presOf" srcId="{826D10FA-D248-4CC8-BF4D-8A8DBCF9E354}" destId="{C8C2D9D9-FD97-46AC-B46E-2808E4D29FE9}" srcOrd="0" destOrd="0" presId="urn:microsoft.com/office/officeart/2005/8/layout/hierarchy3"/>
    <dgm:cxn modelId="{95355154-9636-4030-A7B2-4E035DE20755}" type="presOf" srcId="{A291A5A0-7604-4592-8FFF-FCCCB40655FA}" destId="{8F707440-333C-4142-9B3B-F17200C1AF1C}" srcOrd="0" destOrd="0" presId="urn:microsoft.com/office/officeart/2005/8/layout/hierarchy3"/>
    <dgm:cxn modelId="{6A7A10FB-9144-43B1-A45B-10BBE4BDCE2F}" srcId="{8E6BBEB0-3286-40E5-8991-5E39F3A54D3B}" destId="{56569E7C-4B68-4ECA-88F7-79173C503061}" srcOrd="1" destOrd="0" parTransId="{267BB0CF-218D-46CB-870A-1B4675C127AE}" sibTransId="{0615FEB4-3B42-49BC-B5EA-36CDE45984FE}"/>
    <dgm:cxn modelId="{3641E1D7-4122-42BB-87B2-B853781837DA}" type="presOf" srcId="{9B13AAB7-7FF0-4497-885C-8F03E940F486}" destId="{87B053DD-361B-41AE-AE1F-51BB326100FB}" srcOrd="0" destOrd="0" presId="urn:microsoft.com/office/officeart/2005/8/layout/hierarchy3"/>
    <dgm:cxn modelId="{B8FC781C-906D-42A2-90DE-96353A140A2F}" type="presOf" srcId="{AF77096C-0A37-4DCB-91A2-9AB5DAABF90C}" destId="{C5C8DEC6-21B8-4B46-9B5C-2C833C3953EC}" srcOrd="0" destOrd="0" presId="urn:microsoft.com/office/officeart/2005/8/layout/hierarchy3"/>
    <dgm:cxn modelId="{5B2BFCE4-4101-4597-A8FB-3BA349D777EB}" type="presOf" srcId="{11A6E1AB-0C92-4A86-9F1B-CACEE9382A49}" destId="{DB42B159-1C37-4E56-89D6-7418BFF27B8A}" srcOrd="1" destOrd="0" presId="urn:microsoft.com/office/officeart/2005/8/layout/hierarchy3"/>
    <dgm:cxn modelId="{1EC81C04-F195-4E8E-BCC9-5E9D8E03C201}" type="presOf" srcId="{A230A982-E47E-4D41-9DEB-3A6AE9AC81D8}" destId="{9CDD89B1-AE7D-4463-ADC9-68C6CAB12723}" srcOrd="0" destOrd="0" presId="urn:microsoft.com/office/officeart/2005/8/layout/hierarchy3"/>
    <dgm:cxn modelId="{62F387E1-4374-45A0-BAA3-A51ACC14CFF6}" srcId="{8A48DC75-DA36-4745-9E8F-1519FEF3A736}" destId="{1C9D03FA-F45E-4EF4-A17D-293151F4F6D6}" srcOrd="2" destOrd="0" parTransId="{9B13AAB7-7FF0-4497-885C-8F03E940F486}" sibTransId="{95797651-0504-413A-B3C0-B8FF9A3D88CF}"/>
    <dgm:cxn modelId="{E811195F-5C62-461A-B5F2-7A08BF923149}" srcId="{8A48DC75-DA36-4745-9E8F-1519FEF3A736}" destId="{6D818EBF-6BA3-4021-86D6-A9CBB7A1361B}" srcOrd="4" destOrd="0" parTransId="{A230A982-E47E-4D41-9DEB-3A6AE9AC81D8}" sibTransId="{1B868BB4-3907-4121-A243-9CA110935A4B}"/>
    <dgm:cxn modelId="{408D4808-D5AA-4852-8935-CDBB9F74C0DA}" srcId="{11A6E1AB-0C92-4A86-9F1B-CACEE9382A49}" destId="{A291A5A0-7604-4592-8FFF-FCCCB40655FA}" srcOrd="4" destOrd="0" parTransId="{B7FBBE53-4666-428C-8B61-AC1A6F608130}" sibTransId="{FE131E3C-3CE6-47B7-B209-DCF743BCCC9E}"/>
    <dgm:cxn modelId="{D95C4E98-A3F3-4950-AA45-C9438541BEB5}" type="presParOf" srcId="{E0D77D3A-A222-4F22-AE4D-6421EF005DEC}" destId="{F3B2DD02-DE64-4E85-99FE-C55EE255AA96}" srcOrd="0" destOrd="0" presId="urn:microsoft.com/office/officeart/2005/8/layout/hierarchy3"/>
    <dgm:cxn modelId="{CD555985-7209-4D35-9438-D145974DE29A}" type="presParOf" srcId="{F3B2DD02-DE64-4E85-99FE-C55EE255AA96}" destId="{F7A06DBE-2F13-4D6A-A4CF-D47145D43299}" srcOrd="0" destOrd="0" presId="urn:microsoft.com/office/officeart/2005/8/layout/hierarchy3"/>
    <dgm:cxn modelId="{DFD23E6F-28E2-4618-91FA-17E555B0B6BA}" type="presParOf" srcId="{F7A06DBE-2F13-4D6A-A4CF-D47145D43299}" destId="{D61ED711-0B2F-40EE-90F4-E2F38305D1D5}" srcOrd="0" destOrd="0" presId="urn:microsoft.com/office/officeart/2005/8/layout/hierarchy3"/>
    <dgm:cxn modelId="{E1D639ED-D4C5-4916-931B-598B89DB8F4B}" type="presParOf" srcId="{F7A06DBE-2F13-4D6A-A4CF-D47145D43299}" destId="{DB42B159-1C37-4E56-89D6-7418BFF27B8A}" srcOrd="1" destOrd="0" presId="urn:microsoft.com/office/officeart/2005/8/layout/hierarchy3"/>
    <dgm:cxn modelId="{61F78604-42F3-415A-8F44-EEB3F1CD6FE2}" type="presParOf" srcId="{F3B2DD02-DE64-4E85-99FE-C55EE255AA96}" destId="{42E96A30-86AA-4D4E-9892-8C617A681F20}" srcOrd="1" destOrd="0" presId="urn:microsoft.com/office/officeart/2005/8/layout/hierarchy3"/>
    <dgm:cxn modelId="{F6F833EB-EA1D-421D-A12D-0CAF08F54827}" type="presParOf" srcId="{42E96A30-86AA-4D4E-9892-8C617A681F20}" destId="{B167DD01-C364-4F12-9362-E9341E9EEAFA}" srcOrd="0" destOrd="0" presId="urn:microsoft.com/office/officeart/2005/8/layout/hierarchy3"/>
    <dgm:cxn modelId="{D911AF20-ABE9-407F-8272-1F9B6FE59310}" type="presParOf" srcId="{42E96A30-86AA-4D4E-9892-8C617A681F20}" destId="{33E6C113-3187-482D-A6CC-E16286A94BE5}" srcOrd="1" destOrd="0" presId="urn:microsoft.com/office/officeart/2005/8/layout/hierarchy3"/>
    <dgm:cxn modelId="{1517F2AE-DB43-4548-A80D-39B52C3D6270}" type="presParOf" srcId="{42E96A30-86AA-4D4E-9892-8C617A681F20}" destId="{BFAD4E69-E1D3-4E70-BE4A-75ECA50136AC}" srcOrd="2" destOrd="0" presId="urn:microsoft.com/office/officeart/2005/8/layout/hierarchy3"/>
    <dgm:cxn modelId="{1F7A4E87-4566-4EDD-B41A-018B758A9FB4}" type="presParOf" srcId="{42E96A30-86AA-4D4E-9892-8C617A681F20}" destId="{68156F94-3B51-4DB3-A012-DDDF5380B768}" srcOrd="3" destOrd="0" presId="urn:microsoft.com/office/officeart/2005/8/layout/hierarchy3"/>
    <dgm:cxn modelId="{FCEFD7C5-B7E7-4A4C-94BA-5F97C812F428}" type="presParOf" srcId="{42E96A30-86AA-4D4E-9892-8C617A681F20}" destId="{9A451978-6611-4D73-A0C0-B03C5BFC2576}" srcOrd="4" destOrd="0" presId="urn:microsoft.com/office/officeart/2005/8/layout/hierarchy3"/>
    <dgm:cxn modelId="{04B94481-556E-4C63-96E4-DA74D42EF6A7}" type="presParOf" srcId="{42E96A30-86AA-4D4E-9892-8C617A681F20}" destId="{810DC214-D22F-4BBD-96DC-3C9E148660DE}" srcOrd="5" destOrd="0" presId="urn:microsoft.com/office/officeart/2005/8/layout/hierarchy3"/>
    <dgm:cxn modelId="{D7CF3AD7-4592-490D-80E7-03612B9C8901}" type="presParOf" srcId="{42E96A30-86AA-4D4E-9892-8C617A681F20}" destId="{EEFA15EF-1191-45CE-B893-6CEFBBD7894E}" srcOrd="6" destOrd="0" presId="urn:microsoft.com/office/officeart/2005/8/layout/hierarchy3"/>
    <dgm:cxn modelId="{DEB0D1A0-FE2A-48A0-8324-9A1DBFB042C0}" type="presParOf" srcId="{42E96A30-86AA-4D4E-9892-8C617A681F20}" destId="{9895B6AB-2AED-4D26-BC66-AC6ACBDBEB00}" srcOrd="7" destOrd="0" presId="urn:microsoft.com/office/officeart/2005/8/layout/hierarchy3"/>
    <dgm:cxn modelId="{56764D1D-BAFB-4F8A-B375-69390CD37177}" type="presParOf" srcId="{42E96A30-86AA-4D4E-9892-8C617A681F20}" destId="{DB960535-8397-414E-8851-806192B8D767}" srcOrd="8" destOrd="0" presId="urn:microsoft.com/office/officeart/2005/8/layout/hierarchy3"/>
    <dgm:cxn modelId="{E1306DE8-9446-4014-8607-5451D6941728}" type="presParOf" srcId="{42E96A30-86AA-4D4E-9892-8C617A681F20}" destId="{8F707440-333C-4142-9B3B-F17200C1AF1C}" srcOrd="9" destOrd="0" presId="urn:microsoft.com/office/officeart/2005/8/layout/hierarchy3"/>
    <dgm:cxn modelId="{82AC4787-25C8-45A6-A968-E06439AEDEAC}" type="presParOf" srcId="{E0D77D3A-A222-4F22-AE4D-6421EF005DEC}" destId="{5BFE9862-AFDE-47BD-A42B-1BF3A4DDFD85}" srcOrd="1" destOrd="0" presId="urn:microsoft.com/office/officeart/2005/8/layout/hierarchy3"/>
    <dgm:cxn modelId="{62AA2F87-6E8C-4539-8663-B28BDB067AF4}" type="presParOf" srcId="{5BFE9862-AFDE-47BD-A42B-1BF3A4DDFD85}" destId="{727B24C5-1429-4E04-BFBF-4BF7EA2E72B5}" srcOrd="0" destOrd="0" presId="urn:microsoft.com/office/officeart/2005/8/layout/hierarchy3"/>
    <dgm:cxn modelId="{42A4E5D2-BA31-479A-B977-5E0B44ED7154}" type="presParOf" srcId="{727B24C5-1429-4E04-BFBF-4BF7EA2E72B5}" destId="{A5CF05DE-5019-4814-8A73-E6F793B0B08B}" srcOrd="0" destOrd="0" presId="urn:microsoft.com/office/officeart/2005/8/layout/hierarchy3"/>
    <dgm:cxn modelId="{336BF360-F548-43F6-BC99-4FB3F2067666}" type="presParOf" srcId="{727B24C5-1429-4E04-BFBF-4BF7EA2E72B5}" destId="{0E419164-7031-421E-A769-B03DCBDEFE18}" srcOrd="1" destOrd="0" presId="urn:microsoft.com/office/officeart/2005/8/layout/hierarchy3"/>
    <dgm:cxn modelId="{27E9540F-A1DD-4480-BE65-093A1770245F}" type="presParOf" srcId="{5BFE9862-AFDE-47BD-A42B-1BF3A4DDFD85}" destId="{BD57C380-D11E-4680-8165-AFC8D85E926A}" srcOrd="1" destOrd="0" presId="urn:microsoft.com/office/officeart/2005/8/layout/hierarchy3"/>
    <dgm:cxn modelId="{0C9C50EE-068E-4886-BFA5-A060A733BA9D}" type="presParOf" srcId="{BD57C380-D11E-4680-8165-AFC8D85E926A}" destId="{04401355-83D2-4348-A2AA-CAADC5292975}" srcOrd="0" destOrd="0" presId="urn:microsoft.com/office/officeart/2005/8/layout/hierarchy3"/>
    <dgm:cxn modelId="{6A8C238A-773C-4DBD-872F-122DB9EAE2BD}" type="presParOf" srcId="{BD57C380-D11E-4680-8165-AFC8D85E926A}" destId="{4B38DA33-2317-444C-98A3-E0D93E346A34}" srcOrd="1" destOrd="0" presId="urn:microsoft.com/office/officeart/2005/8/layout/hierarchy3"/>
    <dgm:cxn modelId="{D8A5CFA3-DBE2-4151-9FCC-602DFFA9885F}" type="presParOf" srcId="{BD57C380-D11E-4680-8165-AFC8D85E926A}" destId="{C5C8DEC6-21B8-4B46-9B5C-2C833C3953EC}" srcOrd="2" destOrd="0" presId="urn:microsoft.com/office/officeart/2005/8/layout/hierarchy3"/>
    <dgm:cxn modelId="{9EF39D68-4956-4EDB-8C54-2CB542B4785B}" type="presParOf" srcId="{BD57C380-D11E-4680-8165-AFC8D85E926A}" destId="{D75D6175-BABD-4CE6-A9D7-CED9F070C6A1}" srcOrd="3" destOrd="0" presId="urn:microsoft.com/office/officeart/2005/8/layout/hierarchy3"/>
    <dgm:cxn modelId="{103912CC-620C-4F25-A168-EA05EE64614F}" type="presParOf" srcId="{BD57C380-D11E-4680-8165-AFC8D85E926A}" destId="{C8C2D9D9-FD97-46AC-B46E-2808E4D29FE9}" srcOrd="4" destOrd="0" presId="urn:microsoft.com/office/officeart/2005/8/layout/hierarchy3"/>
    <dgm:cxn modelId="{B73C686C-8919-4C03-A87D-B93E0785702B}" type="presParOf" srcId="{BD57C380-D11E-4680-8165-AFC8D85E926A}" destId="{27E4150D-E3CB-4414-B7F5-06D8436283B8}" srcOrd="5" destOrd="0" presId="urn:microsoft.com/office/officeart/2005/8/layout/hierarchy3"/>
    <dgm:cxn modelId="{183614A7-48B5-40CA-8B69-84D2F3823783}" type="presParOf" srcId="{BD57C380-D11E-4680-8165-AFC8D85E926A}" destId="{EDDF3D54-606C-470E-929F-7566C83EB8FA}" srcOrd="6" destOrd="0" presId="urn:microsoft.com/office/officeart/2005/8/layout/hierarchy3"/>
    <dgm:cxn modelId="{54CEA2B3-7A0D-43E9-BEF8-5938F31CA6F5}" type="presParOf" srcId="{BD57C380-D11E-4680-8165-AFC8D85E926A}" destId="{A281D257-40F4-442A-8E1A-64E91A3FE336}" srcOrd="7" destOrd="0" presId="urn:microsoft.com/office/officeart/2005/8/layout/hierarchy3"/>
    <dgm:cxn modelId="{57576D98-B434-4AFF-9AA3-A72C6A247358}" type="presParOf" srcId="{BD57C380-D11E-4680-8165-AFC8D85E926A}" destId="{B8042ED4-1C7F-4431-8B5B-4927DC7441CF}" srcOrd="8" destOrd="0" presId="urn:microsoft.com/office/officeart/2005/8/layout/hierarchy3"/>
    <dgm:cxn modelId="{E2AE93CD-6145-4A24-9685-EFA1D8D6BB3B}" type="presParOf" srcId="{BD57C380-D11E-4680-8165-AFC8D85E926A}" destId="{D23A6A3E-DD6E-4452-8D08-BF074872DCE5}" srcOrd="9" destOrd="0" presId="urn:microsoft.com/office/officeart/2005/8/layout/hierarchy3"/>
    <dgm:cxn modelId="{EF7CDCAB-EF55-4F9D-9EBD-8B18FD722ADC}" type="presParOf" srcId="{E0D77D3A-A222-4F22-AE4D-6421EF005DEC}" destId="{A7136FAD-BEBF-4C4A-B144-940057C6865B}" srcOrd="2" destOrd="0" presId="urn:microsoft.com/office/officeart/2005/8/layout/hierarchy3"/>
    <dgm:cxn modelId="{0FD6A3C5-2C5A-44E3-9EE6-4CD4FA68806D}" type="presParOf" srcId="{A7136FAD-BEBF-4C4A-B144-940057C6865B}" destId="{3A3C8BCC-4927-44FC-8B2F-7E706EEE2452}" srcOrd="0" destOrd="0" presId="urn:microsoft.com/office/officeart/2005/8/layout/hierarchy3"/>
    <dgm:cxn modelId="{EC7A8E11-8598-49A4-8434-B7D2620EFF90}" type="presParOf" srcId="{3A3C8BCC-4927-44FC-8B2F-7E706EEE2452}" destId="{E2BD3D07-731B-40B0-B9FC-279B57B5348C}" srcOrd="0" destOrd="0" presId="urn:microsoft.com/office/officeart/2005/8/layout/hierarchy3"/>
    <dgm:cxn modelId="{1C7C5A5A-9015-4E7B-8AB7-85A9AC5097FC}" type="presParOf" srcId="{3A3C8BCC-4927-44FC-8B2F-7E706EEE2452}" destId="{79F0792A-DB79-4CF7-B901-B4FE05330199}" srcOrd="1" destOrd="0" presId="urn:microsoft.com/office/officeart/2005/8/layout/hierarchy3"/>
    <dgm:cxn modelId="{BB83409D-4931-4BDE-AC78-FD59CB0B1D1A}" type="presParOf" srcId="{A7136FAD-BEBF-4C4A-B144-940057C6865B}" destId="{D2F922D4-7143-4D74-A94C-18BFC297D243}" srcOrd="1" destOrd="0" presId="urn:microsoft.com/office/officeart/2005/8/layout/hierarchy3"/>
    <dgm:cxn modelId="{A872FF90-AC70-4609-88C5-8CDF7B8110DA}" type="presParOf" srcId="{D2F922D4-7143-4D74-A94C-18BFC297D243}" destId="{C40B18BD-3A97-4BE3-A5C4-0F35E4D3494B}" srcOrd="0" destOrd="0" presId="urn:microsoft.com/office/officeart/2005/8/layout/hierarchy3"/>
    <dgm:cxn modelId="{818900E7-84EC-48CE-AABD-83EC2C687BFD}" type="presParOf" srcId="{D2F922D4-7143-4D74-A94C-18BFC297D243}" destId="{BC93BABE-83D3-453D-866F-5473AF667FE3}" srcOrd="1" destOrd="0" presId="urn:microsoft.com/office/officeart/2005/8/layout/hierarchy3"/>
    <dgm:cxn modelId="{CF24EEC6-ADC4-4401-907B-D4DF88C2C783}" type="presParOf" srcId="{D2F922D4-7143-4D74-A94C-18BFC297D243}" destId="{4BE785B1-79DE-423C-B3A7-8598DEB76CE4}" srcOrd="2" destOrd="0" presId="urn:microsoft.com/office/officeart/2005/8/layout/hierarchy3"/>
    <dgm:cxn modelId="{9CA2BDFB-33E8-4ADA-87DD-CC2298106C19}" type="presParOf" srcId="{D2F922D4-7143-4D74-A94C-18BFC297D243}" destId="{EB6ABA43-C124-4C64-9545-D2AA925DB304}" srcOrd="3" destOrd="0" presId="urn:microsoft.com/office/officeart/2005/8/layout/hierarchy3"/>
    <dgm:cxn modelId="{C3A8D724-F7B6-44E9-86B8-FBB334B6A52C}" type="presParOf" srcId="{D2F922D4-7143-4D74-A94C-18BFC297D243}" destId="{87B053DD-361B-41AE-AE1F-51BB326100FB}" srcOrd="4" destOrd="0" presId="urn:microsoft.com/office/officeart/2005/8/layout/hierarchy3"/>
    <dgm:cxn modelId="{C4163059-CA01-4EB2-80F4-F0FB3CF20697}" type="presParOf" srcId="{D2F922D4-7143-4D74-A94C-18BFC297D243}" destId="{5A894A4F-31B8-4875-AD9B-A3C80A42341F}" srcOrd="5" destOrd="0" presId="urn:microsoft.com/office/officeart/2005/8/layout/hierarchy3"/>
    <dgm:cxn modelId="{89906BF1-F679-475B-9F9C-72150E575465}" type="presParOf" srcId="{D2F922D4-7143-4D74-A94C-18BFC297D243}" destId="{231FB836-0391-4FED-8019-8335D52AEF04}" srcOrd="6" destOrd="0" presId="urn:microsoft.com/office/officeart/2005/8/layout/hierarchy3"/>
    <dgm:cxn modelId="{04CFEC90-4D58-4EC3-A980-B8AC6469C8C4}" type="presParOf" srcId="{D2F922D4-7143-4D74-A94C-18BFC297D243}" destId="{3A82F454-7B59-479A-985C-6781DDE9F43F}" srcOrd="7" destOrd="0" presId="urn:microsoft.com/office/officeart/2005/8/layout/hierarchy3"/>
    <dgm:cxn modelId="{CDCCD1C0-129C-47F2-A7C3-3F9733246756}" type="presParOf" srcId="{D2F922D4-7143-4D74-A94C-18BFC297D243}" destId="{9CDD89B1-AE7D-4463-ADC9-68C6CAB12723}" srcOrd="8" destOrd="0" presId="urn:microsoft.com/office/officeart/2005/8/layout/hierarchy3"/>
    <dgm:cxn modelId="{797CAF6A-637D-4BFD-B5FE-C9A9C1382BDA}" type="presParOf" srcId="{D2F922D4-7143-4D74-A94C-18BFC297D243}" destId="{C82EC9BA-B6B1-4844-BC4D-72893994A737}"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ED711-0B2F-40EE-90F4-E2F38305D1D5}">
      <dsp:nvSpPr>
        <dsp:cNvPr id="0" name=""/>
        <dsp:cNvSpPr/>
      </dsp:nvSpPr>
      <dsp:spPr>
        <a:xfrm>
          <a:off x="440" y="547404"/>
          <a:ext cx="1833307" cy="679400"/>
        </a:xfrm>
        <a:prstGeom prst="roundRect">
          <a:avLst>
            <a:gd name="adj" fmla="val 10000"/>
          </a:avLst>
        </a:prstGeom>
        <a:solidFill>
          <a:srgbClr val="0382D3"/>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rPr>
            <a:t>Ogden</a:t>
          </a:r>
        </a:p>
        <a:p>
          <a:pPr lvl="0" algn="ctr" defTabSz="622300">
            <a:lnSpc>
              <a:spcPct val="90000"/>
            </a:lnSpc>
            <a:spcBef>
              <a:spcPct val="0"/>
            </a:spcBef>
            <a:spcAft>
              <a:spcPct val="35000"/>
            </a:spcAft>
          </a:pPr>
          <a:r>
            <a:rPr lang="en-US" sz="1400" b="1" kern="1200" dirty="0" smtClean="0">
              <a:solidFill>
                <a:schemeClr val="tx1"/>
              </a:solidFill>
              <a:effectLst/>
            </a:rPr>
            <a:t>Air Logistics Complex</a:t>
          </a:r>
          <a:endParaRPr lang="en-US" sz="1400" b="1" kern="1200" dirty="0">
            <a:solidFill>
              <a:schemeClr val="tx1"/>
            </a:solidFill>
            <a:effectLst/>
          </a:endParaRPr>
        </a:p>
      </dsp:txBody>
      <dsp:txXfrm>
        <a:off x="20339" y="567303"/>
        <a:ext cx="1793509" cy="639602"/>
      </dsp:txXfrm>
    </dsp:sp>
    <dsp:sp modelId="{B167DD01-C364-4F12-9362-E9341E9EEAFA}">
      <dsp:nvSpPr>
        <dsp:cNvPr id="0" name=""/>
        <dsp:cNvSpPr/>
      </dsp:nvSpPr>
      <dsp:spPr>
        <a:xfrm>
          <a:off x="183770" y="1226804"/>
          <a:ext cx="194375" cy="557380"/>
        </a:xfrm>
        <a:custGeom>
          <a:avLst/>
          <a:gdLst/>
          <a:ahLst/>
          <a:cxnLst/>
          <a:rect l="0" t="0" r="0" b="0"/>
          <a:pathLst>
            <a:path>
              <a:moveTo>
                <a:pt x="0" y="0"/>
              </a:moveTo>
              <a:lnTo>
                <a:pt x="0" y="557380"/>
              </a:lnTo>
              <a:lnTo>
                <a:pt x="194375" y="557380"/>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3E6C113-3187-482D-A6CC-E16286A94BE5}">
      <dsp:nvSpPr>
        <dsp:cNvPr id="0" name=""/>
        <dsp:cNvSpPr/>
      </dsp:nvSpPr>
      <dsp:spPr>
        <a:xfrm>
          <a:off x="378145" y="1444484"/>
          <a:ext cx="1805867" cy="679400"/>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F-16, A-10, F-22, F-35,   C-130, T-38, ICBMS</a:t>
          </a:r>
          <a:endParaRPr lang="en-US" sz="1300" b="1" kern="1200" dirty="0">
            <a:solidFill>
              <a:schemeClr val="tx1"/>
            </a:solidFill>
          </a:endParaRPr>
        </a:p>
      </dsp:txBody>
      <dsp:txXfrm>
        <a:off x="398044" y="1464383"/>
        <a:ext cx="1766069" cy="639602"/>
      </dsp:txXfrm>
    </dsp:sp>
    <dsp:sp modelId="{BFAD4E69-E1D3-4E70-BE4A-75ECA50136AC}">
      <dsp:nvSpPr>
        <dsp:cNvPr id="0" name=""/>
        <dsp:cNvSpPr/>
      </dsp:nvSpPr>
      <dsp:spPr>
        <a:xfrm>
          <a:off x="183770" y="1226804"/>
          <a:ext cx="201593" cy="1270886"/>
        </a:xfrm>
        <a:custGeom>
          <a:avLst/>
          <a:gdLst/>
          <a:ahLst/>
          <a:cxnLst/>
          <a:rect l="0" t="0" r="0" b="0"/>
          <a:pathLst>
            <a:path>
              <a:moveTo>
                <a:pt x="0" y="0"/>
              </a:moveTo>
              <a:lnTo>
                <a:pt x="0" y="1270886"/>
              </a:lnTo>
              <a:lnTo>
                <a:pt x="201593" y="1270886"/>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8156F94-3B51-4DB3-A012-DDDF5380B768}">
      <dsp:nvSpPr>
        <dsp:cNvPr id="0" name=""/>
        <dsp:cNvSpPr/>
      </dsp:nvSpPr>
      <dsp:spPr>
        <a:xfrm>
          <a:off x="385363" y="2330796"/>
          <a:ext cx="1766604" cy="333789"/>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Landing Gear</a:t>
          </a:r>
          <a:endParaRPr lang="en-US" sz="1300" b="1" kern="1200" dirty="0">
            <a:solidFill>
              <a:schemeClr val="tx1"/>
            </a:solidFill>
          </a:endParaRPr>
        </a:p>
      </dsp:txBody>
      <dsp:txXfrm>
        <a:off x="395139" y="2340572"/>
        <a:ext cx="1747052" cy="314237"/>
      </dsp:txXfrm>
    </dsp:sp>
    <dsp:sp modelId="{9A451978-6611-4D73-A0C0-B03C5BFC2576}">
      <dsp:nvSpPr>
        <dsp:cNvPr id="0" name=""/>
        <dsp:cNvSpPr/>
      </dsp:nvSpPr>
      <dsp:spPr>
        <a:xfrm>
          <a:off x="183770" y="1226804"/>
          <a:ext cx="201593" cy="1754323"/>
        </a:xfrm>
        <a:custGeom>
          <a:avLst/>
          <a:gdLst/>
          <a:ahLst/>
          <a:cxnLst/>
          <a:rect l="0" t="0" r="0" b="0"/>
          <a:pathLst>
            <a:path>
              <a:moveTo>
                <a:pt x="0" y="0"/>
              </a:moveTo>
              <a:lnTo>
                <a:pt x="0" y="1754323"/>
              </a:lnTo>
              <a:lnTo>
                <a:pt x="201593" y="1754323"/>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0DC214-D22F-4BBD-96DC-3C9E148660DE}">
      <dsp:nvSpPr>
        <dsp:cNvPr id="0" name=""/>
        <dsp:cNvSpPr/>
      </dsp:nvSpPr>
      <dsp:spPr>
        <a:xfrm>
          <a:off x="385363" y="2840469"/>
          <a:ext cx="1742667" cy="281319"/>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Deployable Field Teams</a:t>
          </a:r>
          <a:endParaRPr lang="en-US" sz="1100" b="1" kern="1200" dirty="0"/>
        </a:p>
      </dsp:txBody>
      <dsp:txXfrm>
        <a:off x="393603" y="2848709"/>
        <a:ext cx="1726187" cy="264839"/>
      </dsp:txXfrm>
    </dsp:sp>
    <dsp:sp modelId="{EEFA15EF-1191-45CE-B893-6CEFBBD7894E}">
      <dsp:nvSpPr>
        <dsp:cNvPr id="0" name=""/>
        <dsp:cNvSpPr/>
      </dsp:nvSpPr>
      <dsp:spPr>
        <a:xfrm>
          <a:off x="183770" y="1226804"/>
          <a:ext cx="213637" cy="2308045"/>
        </a:xfrm>
        <a:custGeom>
          <a:avLst/>
          <a:gdLst/>
          <a:ahLst/>
          <a:cxnLst/>
          <a:rect l="0" t="0" r="0" b="0"/>
          <a:pathLst>
            <a:path>
              <a:moveTo>
                <a:pt x="0" y="0"/>
              </a:moveTo>
              <a:lnTo>
                <a:pt x="0" y="2308045"/>
              </a:lnTo>
              <a:lnTo>
                <a:pt x="213637" y="2308045"/>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95B6AB-2AED-4D26-BC66-AC6ACBDBEB00}">
      <dsp:nvSpPr>
        <dsp:cNvPr id="0" name=""/>
        <dsp:cNvSpPr/>
      </dsp:nvSpPr>
      <dsp:spPr>
        <a:xfrm>
          <a:off x="397408" y="3287997"/>
          <a:ext cx="1758842" cy="493706"/>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ts val="0"/>
            </a:spcAft>
          </a:pPr>
          <a:r>
            <a:rPr lang="en-US" sz="1300" b="1" i="0" kern="1200" dirty="0" smtClean="0">
              <a:solidFill>
                <a:schemeClr val="tx1"/>
              </a:solidFill>
            </a:rPr>
            <a:t>91K Exchangeables</a:t>
          </a:r>
          <a:endParaRPr lang="en-US" sz="1300" b="1" i="0" kern="1200" dirty="0">
            <a:solidFill>
              <a:schemeClr val="tx1"/>
            </a:solidFill>
          </a:endParaRPr>
        </a:p>
      </dsp:txBody>
      <dsp:txXfrm>
        <a:off x="411868" y="3302457"/>
        <a:ext cx="1729922" cy="464786"/>
      </dsp:txXfrm>
    </dsp:sp>
    <dsp:sp modelId="{DB960535-8397-414E-8851-806192B8D767}">
      <dsp:nvSpPr>
        <dsp:cNvPr id="0" name=""/>
        <dsp:cNvSpPr/>
      </dsp:nvSpPr>
      <dsp:spPr>
        <a:xfrm>
          <a:off x="183770" y="1226804"/>
          <a:ext cx="189559" cy="3079001"/>
        </a:xfrm>
        <a:custGeom>
          <a:avLst/>
          <a:gdLst/>
          <a:ahLst/>
          <a:cxnLst/>
          <a:rect l="0" t="0" r="0" b="0"/>
          <a:pathLst>
            <a:path>
              <a:moveTo>
                <a:pt x="0" y="0"/>
              </a:moveTo>
              <a:lnTo>
                <a:pt x="0" y="3079001"/>
              </a:lnTo>
              <a:lnTo>
                <a:pt x="189559" y="3079001"/>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F707440-333C-4142-9B3B-F17200C1AF1C}">
      <dsp:nvSpPr>
        <dsp:cNvPr id="0" name=""/>
        <dsp:cNvSpPr/>
      </dsp:nvSpPr>
      <dsp:spPr>
        <a:xfrm>
          <a:off x="373330" y="3961357"/>
          <a:ext cx="1842186" cy="688898"/>
        </a:xfrm>
        <a:prstGeom prst="roundRect">
          <a:avLst>
            <a:gd name="adj" fmla="val 10000"/>
          </a:avLst>
        </a:prstGeom>
        <a:solidFill>
          <a:srgbClr val="0382D3"/>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OFPs, Msn Planning, Test Equip, Support Equip, Msn Support</a:t>
          </a:r>
          <a:endParaRPr lang="en-US" sz="1500" b="1" kern="1200" dirty="0" smtClean="0">
            <a:solidFill>
              <a:schemeClr val="tx1"/>
            </a:solidFill>
          </a:endParaRPr>
        </a:p>
      </dsp:txBody>
      <dsp:txXfrm>
        <a:off x="393507" y="3981534"/>
        <a:ext cx="1801832" cy="648544"/>
      </dsp:txXfrm>
    </dsp:sp>
    <dsp:sp modelId="{A5CF05DE-5019-4814-8A73-E6F793B0B08B}">
      <dsp:nvSpPr>
        <dsp:cNvPr id="0" name=""/>
        <dsp:cNvSpPr/>
      </dsp:nvSpPr>
      <dsp:spPr>
        <a:xfrm>
          <a:off x="2182326" y="547404"/>
          <a:ext cx="1833307" cy="679400"/>
        </a:xfrm>
        <a:prstGeom prst="roundRect">
          <a:avLst>
            <a:gd name="adj" fmla="val 10000"/>
          </a:avLst>
        </a:prstGeom>
        <a:solidFill>
          <a:srgbClr val="03B029"/>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rPr>
            <a:t>Oklahoma City </a:t>
          </a:r>
        </a:p>
        <a:p>
          <a:pPr lvl="0" algn="ctr" defTabSz="622300">
            <a:lnSpc>
              <a:spcPct val="90000"/>
            </a:lnSpc>
            <a:spcBef>
              <a:spcPct val="0"/>
            </a:spcBef>
            <a:spcAft>
              <a:spcPct val="35000"/>
            </a:spcAft>
          </a:pPr>
          <a:r>
            <a:rPr lang="en-US" sz="1400" b="1" kern="1200" dirty="0" smtClean="0">
              <a:solidFill>
                <a:schemeClr val="tx1"/>
              </a:solidFill>
              <a:effectLst/>
            </a:rPr>
            <a:t>Air Logistics Complex</a:t>
          </a:r>
          <a:endParaRPr lang="en-US" sz="1400" b="1" kern="1200" dirty="0">
            <a:solidFill>
              <a:schemeClr val="tx1"/>
            </a:solidFill>
            <a:effectLst/>
          </a:endParaRPr>
        </a:p>
      </dsp:txBody>
      <dsp:txXfrm>
        <a:off x="2202225" y="567303"/>
        <a:ext cx="1793509" cy="639602"/>
      </dsp:txXfrm>
    </dsp:sp>
    <dsp:sp modelId="{04401355-83D2-4348-A2AA-CAADC5292975}">
      <dsp:nvSpPr>
        <dsp:cNvPr id="0" name=""/>
        <dsp:cNvSpPr/>
      </dsp:nvSpPr>
      <dsp:spPr>
        <a:xfrm>
          <a:off x="2365657" y="1226804"/>
          <a:ext cx="198984" cy="565845"/>
        </a:xfrm>
        <a:custGeom>
          <a:avLst/>
          <a:gdLst/>
          <a:ahLst/>
          <a:cxnLst/>
          <a:rect l="0" t="0" r="0" b="0"/>
          <a:pathLst>
            <a:path>
              <a:moveTo>
                <a:pt x="0" y="0"/>
              </a:moveTo>
              <a:lnTo>
                <a:pt x="0" y="565845"/>
              </a:lnTo>
              <a:lnTo>
                <a:pt x="198984" y="565845"/>
              </a:lnTo>
            </a:path>
          </a:pathLst>
        </a:custGeom>
        <a:noFill/>
        <a:ln w="28575" cap="flat" cmpd="sng" algn="ctr">
          <a:solidFill>
            <a:scrgbClr r="0" g="0" b="0"/>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B38DA33-2317-444C-98A3-E0D93E346A34}">
      <dsp:nvSpPr>
        <dsp:cNvPr id="0" name=""/>
        <dsp:cNvSpPr/>
      </dsp:nvSpPr>
      <dsp:spPr>
        <a:xfrm>
          <a:off x="2564641" y="1452950"/>
          <a:ext cx="1802530" cy="679400"/>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100000"/>
            </a:lnSpc>
            <a:spcBef>
              <a:spcPct val="0"/>
            </a:spcBef>
            <a:spcAft>
              <a:spcPts val="0"/>
            </a:spcAft>
          </a:pPr>
          <a:r>
            <a:rPr lang="en-US" sz="1300" b="1" kern="1200" dirty="0" smtClean="0">
              <a:solidFill>
                <a:schemeClr val="tx1"/>
              </a:solidFill>
            </a:rPr>
            <a:t>KC-135, KC-46, B-1, B-52, E-3, E-6</a:t>
          </a:r>
          <a:endParaRPr lang="en-US" sz="1300" b="1" kern="1200" dirty="0">
            <a:solidFill>
              <a:schemeClr val="tx1"/>
            </a:solidFill>
          </a:endParaRPr>
        </a:p>
      </dsp:txBody>
      <dsp:txXfrm>
        <a:off x="2584540" y="1472849"/>
        <a:ext cx="1762732" cy="639602"/>
      </dsp:txXfrm>
    </dsp:sp>
    <dsp:sp modelId="{C5C8DEC6-21B8-4B46-9B5C-2C833C3953EC}">
      <dsp:nvSpPr>
        <dsp:cNvPr id="0" name=""/>
        <dsp:cNvSpPr/>
      </dsp:nvSpPr>
      <dsp:spPr>
        <a:xfrm>
          <a:off x="2365657" y="1226804"/>
          <a:ext cx="190722" cy="1270886"/>
        </a:xfrm>
        <a:custGeom>
          <a:avLst/>
          <a:gdLst/>
          <a:ahLst/>
          <a:cxnLst/>
          <a:rect l="0" t="0" r="0" b="0"/>
          <a:pathLst>
            <a:path>
              <a:moveTo>
                <a:pt x="0" y="0"/>
              </a:moveTo>
              <a:lnTo>
                <a:pt x="0" y="1270886"/>
              </a:lnTo>
              <a:lnTo>
                <a:pt x="190722" y="1270886"/>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5D6175-BABD-4CE6-A9D7-CED9F070C6A1}">
      <dsp:nvSpPr>
        <dsp:cNvPr id="0" name=""/>
        <dsp:cNvSpPr/>
      </dsp:nvSpPr>
      <dsp:spPr>
        <a:xfrm>
          <a:off x="2556379" y="2330796"/>
          <a:ext cx="1813466" cy="333789"/>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Engines</a:t>
          </a:r>
        </a:p>
      </dsp:txBody>
      <dsp:txXfrm>
        <a:off x="2566155" y="2340572"/>
        <a:ext cx="1793914" cy="314237"/>
      </dsp:txXfrm>
    </dsp:sp>
    <dsp:sp modelId="{C8C2D9D9-FD97-46AC-B46E-2808E4D29FE9}">
      <dsp:nvSpPr>
        <dsp:cNvPr id="0" name=""/>
        <dsp:cNvSpPr/>
      </dsp:nvSpPr>
      <dsp:spPr>
        <a:xfrm>
          <a:off x="2365657" y="1226804"/>
          <a:ext cx="208767" cy="1740151"/>
        </a:xfrm>
        <a:custGeom>
          <a:avLst/>
          <a:gdLst/>
          <a:ahLst/>
          <a:cxnLst/>
          <a:rect l="0" t="0" r="0" b="0"/>
          <a:pathLst>
            <a:path>
              <a:moveTo>
                <a:pt x="0" y="0"/>
              </a:moveTo>
              <a:lnTo>
                <a:pt x="0" y="1740151"/>
              </a:lnTo>
              <a:lnTo>
                <a:pt x="208767" y="1740151"/>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E4150D-E3CB-4414-B7F5-06D8436283B8}">
      <dsp:nvSpPr>
        <dsp:cNvPr id="0" name=""/>
        <dsp:cNvSpPr/>
      </dsp:nvSpPr>
      <dsp:spPr>
        <a:xfrm>
          <a:off x="2574424" y="2812124"/>
          <a:ext cx="1798160" cy="309663"/>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Deployable Field Teams</a:t>
          </a:r>
          <a:endParaRPr lang="en-US" sz="1100" b="1" kern="1200" dirty="0"/>
        </a:p>
      </dsp:txBody>
      <dsp:txXfrm>
        <a:off x="2583494" y="2821194"/>
        <a:ext cx="1780020" cy="291523"/>
      </dsp:txXfrm>
    </dsp:sp>
    <dsp:sp modelId="{EDDF3D54-606C-470E-929F-7566C83EB8FA}">
      <dsp:nvSpPr>
        <dsp:cNvPr id="0" name=""/>
        <dsp:cNvSpPr/>
      </dsp:nvSpPr>
      <dsp:spPr>
        <a:xfrm>
          <a:off x="2365657" y="1226804"/>
          <a:ext cx="225138" cy="2299444"/>
        </a:xfrm>
        <a:custGeom>
          <a:avLst/>
          <a:gdLst/>
          <a:ahLst/>
          <a:cxnLst/>
          <a:rect l="0" t="0" r="0" b="0"/>
          <a:pathLst>
            <a:path>
              <a:moveTo>
                <a:pt x="0" y="0"/>
              </a:moveTo>
              <a:lnTo>
                <a:pt x="0" y="2299444"/>
              </a:lnTo>
              <a:lnTo>
                <a:pt x="225138" y="2299444"/>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81D257-40F4-442A-8E1A-64E91A3FE336}">
      <dsp:nvSpPr>
        <dsp:cNvPr id="0" name=""/>
        <dsp:cNvSpPr/>
      </dsp:nvSpPr>
      <dsp:spPr>
        <a:xfrm>
          <a:off x="2590795" y="3275557"/>
          <a:ext cx="1815053" cy="501383"/>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i="0" kern="1200" dirty="0" smtClean="0">
              <a:solidFill>
                <a:schemeClr val="tx1"/>
              </a:solidFill>
            </a:rPr>
            <a:t>73K Exchangeables </a:t>
          </a:r>
          <a:endParaRPr lang="en-US" sz="1300" b="1" i="0" kern="1200" dirty="0">
            <a:solidFill>
              <a:schemeClr val="tx1"/>
            </a:solidFill>
          </a:endParaRPr>
        </a:p>
      </dsp:txBody>
      <dsp:txXfrm>
        <a:off x="2605480" y="3290242"/>
        <a:ext cx="1785683" cy="472013"/>
      </dsp:txXfrm>
    </dsp:sp>
    <dsp:sp modelId="{B8042ED4-1C7F-4431-8B5B-4927DC7441CF}">
      <dsp:nvSpPr>
        <dsp:cNvPr id="0" name=""/>
        <dsp:cNvSpPr/>
      </dsp:nvSpPr>
      <dsp:spPr>
        <a:xfrm>
          <a:off x="2365657" y="1226804"/>
          <a:ext cx="176949" cy="3062363"/>
        </a:xfrm>
        <a:custGeom>
          <a:avLst/>
          <a:gdLst/>
          <a:ahLst/>
          <a:cxnLst/>
          <a:rect l="0" t="0" r="0" b="0"/>
          <a:pathLst>
            <a:path>
              <a:moveTo>
                <a:pt x="0" y="0"/>
              </a:moveTo>
              <a:lnTo>
                <a:pt x="0" y="3062363"/>
              </a:lnTo>
              <a:lnTo>
                <a:pt x="176949" y="3062363"/>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3A6A3E-DD6E-4452-8D08-BF074872DCE5}">
      <dsp:nvSpPr>
        <dsp:cNvPr id="0" name=""/>
        <dsp:cNvSpPr/>
      </dsp:nvSpPr>
      <dsp:spPr>
        <a:xfrm>
          <a:off x="2542606" y="3961357"/>
          <a:ext cx="1800791" cy="655621"/>
        </a:xfrm>
        <a:prstGeom prst="roundRect">
          <a:avLst>
            <a:gd name="adj" fmla="val 10000"/>
          </a:avLst>
        </a:prstGeom>
        <a:solidFill>
          <a:srgbClr val="03B029"/>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OFPs, Msn Planning, Test Equip, Support Equip, Msn Support</a:t>
          </a:r>
          <a:endParaRPr lang="en-US" sz="1200" b="1" kern="1200" dirty="0">
            <a:solidFill>
              <a:schemeClr val="tx1"/>
            </a:solidFill>
          </a:endParaRPr>
        </a:p>
      </dsp:txBody>
      <dsp:txXfrm>
        <a:off x="2561808" y="3980559"/>
        <a:ext cx="1762387" cy="617217"/>
      </dsp:txXfrm>
    </dsp:sp>
    <dsp:sp modelId="{E2BD3D07-731B-40B0-B9FC-279B57B5348C}">
      <dsp:nvSpPr>
        <dsp:cNvPr id="0" name=""/>
        <dsp:cNvSpPr/>
      </dsp:nvSpPr>
      <dsp:spPr>
        <a:xfrm>
          <a:off x="4355334" y="547404"/>
          <a:ext cx="1833307" cy="679400"/>
        </a:xfrm>
        <a:prstGeom prst="roundRect">
          <a:avLst>
            <a:gd name="adj" fmla="val 10000"/>
          </a:avLst>
        </a:prstGeom>
        <a:solidFill>
          <a:srgbClr val="FFAB00"/>
        </a:solidFill>
        <a:ln w="38100">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effectLst/>
            </a:rPr>
            <a:t>Warner Robins </a:t>
          </a:r>
        </a:p>
        <a:p>
          <a:pPr lvl="0" algn="ctr" defTabSz="622300">
            <a:lnSpc>
              <a:spcPct val="90000"/>
            </a:lnSpc>
            <a:spcBef>
              <a:spcPct val="0"/>
            </a:spcBef>
            <a:spcAft>
              <a:spcPct val="35000"/>
            </a:spcAft>
          </a:pPr>
          <a:r>
            <a:rPr lang="en-US" sz="1400" b="1" kern="1200" dirty="0" smtClean="0">
              <a:solidFill>
                <a:schemeClr val="tx1"/>
              </a:solidFill>
              <a:effectLst/>
            </a:rPr>
            <a:t>Air Logistics Complex</a:t>
          </a:r>
          <a:endParaRPr lang="en-US" sz="1400" b="1" kern="1200" dirty="0">
            <a:solidFill>
              <a:schemeClr val="tx1"/>
            </a:solidFill>
            <a:effectLst/>
          </a:endParaRPr>
        </a:p>
      </dsp:txBody>
      <dsp:txXfrm>
        <a:off x="4375233" y="567303"/>
        <a:ext cx="1793509" cy="639602"/>
      </dsp:txXfrm>
    </dsp:sp>
    <dsp:sp modelId="{C40B18BD-3A97-4BE3-A5C4-0F35E4D3494B}">
      <dsp:nvSpPr>
        <dsp:cNvPr id="0" name=""/>
        <dsp:cNvSpPr/>
      </dsp:nvSpPr>
      <dsp:spPr>
        <a:xfrm>
          <a:off x="4538664" y="1226804"/>
          <a:ext cx="206734" cy="569847"/>
        </a:xfrm>
        <a:custGeom>
          <a:avLst/>
          <a:gdLst/>
          <a:ahLst/>
          <a:cxnLst/>
          <a:rect l="0" t="0" r="0" b="0"/>
          <a:pathLst>
            <a:path>
              <a:moveTo>
                <a:pt x="0" y="0"/>
              </a:moveTo>
              <a:lnTo>
                <a:pt x="0" y="569847"/>
              </a:lnTo>
              <a:lnTo>
                <a:pt x="206734" y="56984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93BABE-83D3-453D-866F-5473AF667FE3}">
      <dsp:nvSpPr>
        <dsp:cNvPr id="0" name=""/>
        <dsp:cNvSpPr/>
      </dsp:nvSpPr>
      <dsp:spPr>
        <a:xfrm>
          <a:off x="4745399" y="1472462"/>
          <a:ext cx="1891515" cy="648378"/>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ts val="0"/>
            </a:spcAft>
          </a:pPr>
          <a:r>
            <a:rPr lang="en-US" sz="1300" b="1" kern="1200" dirty="0" smtClean="0">
              <a:solidFill>
                <a:schemeClr val="tx1"/>
              </a:solidFill>
            </a:rPr>
            <a:t>C-5, C-130, C-17, F-15</a:t>
          </a:r>
          <a:endParaRPr lang="en-US" sz="1300" b="1" kern="1200" dirty="0">
            <a:solidFill>
              <a:schemeClr val="tx1"/>
            </a:solidFill>
          </a:endParaRPr>
        </a:p>
      </dsp:txBody>
      <dsp:txXfrm>
        <a:off x="4764389" y="1491452"/>
        <a:ext cx="1853535" cy="610398"/>
      </dsp:txXfrm>
    </dsp:sp>
    <dsp:sp modelId="{4BE785B1-79DE-423C-B3A7-8598DEB76CE4}">
      <dsp:nvSpPr>
        <dsp:cNvPr id="0" name=""/>
        <dsp:cNvSpPr/>
      </dsp:nvSpPr>
      <dsp:spPr>
        <a:xfrm>
          <a:off x="4538664" y="1226804"/>
          <a:ext cx="220279" cy="1270237"/>
        </a:xfrm>
        <a:custGeom>
          <a:avLst/>
          <a:gdLst/>
          <a:ahLst/>
          <a:cxnLst/>
          <a:rect l="0" t="0" r="0" b="0"/>
          <a:pathLst>
            <a:path>
              <a:moveTo>
                <a:pt x="0" y="0"/>
              </a:moveTo>
              <a:lnTo>
                <a:pt x="0" y="1270237"/>
              </a:lnTo>
              <a:lnTo>
                <a:pt x="220279" y="127023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B6ABA43-C124-4C64-9545-D2AA925DB304}">
      <dsp:nvSpPr>
        <dsp:cNvPr id="0" name=""/>
        <dsp:cNvSpPr/>
      </dsp:nvSpPr>
      <dsp:spPr>
        <a:xfrm>
          <a:off x="4758944" y="2328126"/>
          <a:ext cx="1870459" cy="337831"/>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b="1" kern="1200" dirty="0" smtClean="0">
              <a:solidFill>
                <a:schemeClr val="tx1"/>
              </a:solidFill>
            </a:rPr>
            <a:t>Avionics</a:t>
          </a:r>
          <a:endParaRPr lang="en-US" sz="1300" b="1" kern="1200" dirty="0">
            <a:solidFill>
              <a:schemeClr val="tx1"/>
            </a:solidFill>
          </a:endParaRPr>
        </a:p>
      </dsp:txBody>
      <dsp:txXfrm>
        <a:off x="4768839" y="2338021"/>
        <a:ext cx="1850669" cy="318041"/>
      </dsp:txXfrm>
    </dsp:sp>
    <dsp:sp modelId="{87B053DD-361B-41AE-AE1F-51BB326100FB}">
      <dsp:nvSpPr>
        <dsp:cNvPr id="0" name=""/>
        <dsp:cNvSpPr/>
      </dsp:nvSpPr>
      <dsp:spPr>
        <a:xfrm>
          <a:off x="4538664" y="1226804"/>
          <a:ext cx="185733" cy="2320328"/>
        </a:xfrm>
        <a:custGeom>
          <a:avLst/>
          <a:gdLst/>
          <a:ahLst/>
          <a:cxnLst/>
          <a:rect l="0" t="0" r="0" b="0"/>
          <a:pathLst>
            <a:path>
              <a:moveTo>
                <a:pt x="0" y="0"/>
              </a:moveTo>
              <a:lnTo>
                <a:pt x="0" y="2320328"/>
              </a:lnTo>
              <a:lnTo>
                <a:pt x="185733" y="2320328"/>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A894A4F-31B8-4875-AD9B-A3C80A42341F}">
      <dsp:nvSpPr>
        <dsp:cNvPr id="0" name=""/>
        <dsp:cNvSpPr/>
      </dsp:nvSpPr>
      <dsp:spPr>
        <a:xfrm>
          <a:off x="4724397" y="3290232"/>
          <a:ext cx="1904484" cy="513803"/>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100000"/>
            </a:lnSpc>
            <a:spcBef>
              <a:spcPct val="0"/>
            </a:spcBef>
            <a:spcAft>
              <a:spcPts val="0"/>
            </a:spcAft>
          </a:pPr>
          <a:r>
            <a:rPr lang="en-US" sz="1300" b="1" i="0" kern="1200" dirty="0" smtClean="0">
              <a:solidFill>
                <a:schemeClr val="tx1"/>
              </a:solidFill>
            </a:rPr>
            <a:t>123K Exchangeables </a:t>
          </a:r>
        </a:p>
      </dsp:txBody>
      <dsp:txXfrm>
        <a:off x="4739446" y="3305281"/>
        <a:ext cx="1874386" cy="483705"/>
      </dsp:txXfrm>
    </dsp:sp>
    <dsp:sp modelId="{231FB836-0391-4FED-8019-8335D52AEF04}">
      <dsp:nvSpPr>
        <dsp:cNvPr id="0" name=""/>
        <dsp:cNvSpPr/>
      </dsp:nvSpPr>
      <dsp:spPr>
        <a:xfrm>
          <a:off x="4538664" y="1226804"/>
          <a:ext cx="185733" cy="1735657"/>
        </a:xfrm>
        <a:custGeom>
          <a:avLst/>
          <a:gdLst/>
          <a:ahLst/>
          <a:cxnLst/>
          <a:rect l="0" t="0" r="0" b="0"/>
          <a:pathLst>
            <a:path>
              <a:moveTo>
                <a:pt x="0" y="0"/>
              </a:moveTo>
              <a:lnTo>
                <a:pt x="0" y="1735657"/>
              </a:lnTo>
              <a:lnTo>
                <a:pt x="185733" y="1735657"/>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82F454-7B59-479A-985C-6781DDE9F43F}">
      <dsp:nvSpPr>
        <dsp:cNvPr id="0" name=""/>
        <dsp:cNvSpPr/>
      </dsp:nvSpPr>
      <dsp:spPr>
        <a:xfrm>
          <a:off x="4724397" y="2818361"/>
          <a:ext cx="1889863" cy="288201"/>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Deployable Field Teams </a:t>
          </a:r>
          <a:endParaRPr lang="en-US" sz="1100" b="1" kern="1200" dirty="0"/>
        </a:p>
      </dsp:txBody>
      <dsp:txXfrm>
        <a:off x="4732838" y="2826802"/>
        <a:ext cx="1872981" cy="271319"/>
      </dsp:txXfrm>
    </dsp:sp>
    <dsp:sp modelId="{9CDD89B1-AE7D-4463-ADC9-68C6CAB12723}">
      <dsp:nvSpPr>
        <dsp:cNvPr id="0" name=""/>
        <dsp:cNvSpPr/>
      </dsp:nvSpPr>
      <dsp:spPr>
        <a:xfrm>
          <a:off x="4538664" y="1226804"/>
          <a:ext cx="183765" cy="3074330"/>
        </a:xfrm>
        <a:custGeom>
          <a:avLst/>
          <a:gdLst/>
          <a:ahLst/>
          <a:cxnLst/>
          <a:rect l="0" t="0" r="0" b="0"/>
          <a:pathLst>
            <a:path>
              <a:moveTo>
                <a:pt x="0" y="0"/>
              </a:moveTo>
              <a:lnTo>
                <a:pt x="0" y="3074330"/>
              </a:lnTo>
              <a:lnTo>
                <a:pt x="183765" y="3074330"/>
              </a:lnTo>
            </a:path>
          </a:pathLst>
        </a:custGeom>
        <a:noFill/>
        <a:ln w="25400" cap="flat" cmpd="sng" algn="ctr">
          <a:solidFill>
            <a:schemeClr val="tx1"/>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82EC9BA-B6B1-4844-BC4D-72893994A737}">
      <dsp:nvSpPr>
        <dsp:cNvPr id="0" name=""/>
        <dsp:cNvSpPr/>
      </dsp:nvSpPr>
      <dsp:spPr>
        <a:xfrm>
          <a:off x="4722430" y="3961357"/>
          <a:ext cx="1983164" cy="679556"/>
        </a:xfrm>
        <a:prstGeom prst="roundRect">
          <a:avLst>
            <a:gd name="adj" fmla="val 10000"/>
          </a:avLst>
        </a:prstGeom>
        <a:solidFill>
          <a:srgbClr val="FFAB00"/>
        </a:solidFill>
        <a:ln w="28575" cap="flat" cmpd="sng" algn="ctr">
          <a:noFill/>
          <a:prstDash val="solid"/>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OFPs, Msn Planning, Test Equip, Support Equip, Msn Support</a:t>
          </a:r>
        </a:p>
      </dsp:txBody>
      <dsp:txXfrm>
        <a:off x="4742334" y="3981261"/>
        <a:ext cx="1943356" cy="6397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4" y="3"/>
            <a:ext cx="3038475" cy="460375"/>
          </a:xfrm>
          <a:prstGeom prst="rect">
            <a:avLst/>
          </a:prstGeom>
          <a:noFill/>
          <a:ln w="12700">
            <a:noFill/>
            <a:miter lim="800000"/>
            <a:headEnd/>
            <a:tailEnd/>
          </a:ln>
          <a:effectLst/>
        </p:spPr>
        <p:txBody>
          <a:bodyPr vert="horz" wrap="square" lIns="92597" tIns="46297" rIns="92597" bIns="46297" numCol="1" anchor="t" anchorCtr="0" compatLnSpc="1">
            <a:prstTxWarp prst="textNoShape">
              <a:avLst/>
            </a:prstTxWarp>
          </a:bodyPr>
          <a:lstStyle>
            <a:lvl1pPr eaLnBrk="0" hangingPunct="0">
              <a:defRPr sz="1200"/>
            </a:lvl1pPr>
          </a:lstStyle>
          <a:p>
            <a:endParaRPr lang="en-US" dirty="0"/>
          </a:p>
        </p:txBody>
      </p:sp>
      <p:sp>
        <p:nvSpPr>
          <p:cNvPr id="82947" name="Rectangle 3"/>
          <p:cNvSpPr>
            <a:spLocks noGrp="1" noChangeArrowheads="1"/>
          </p:cNvSpPr>
          <p:nvPr>
            <p:ph type="dt" sz="quarter" idx="1"/>
          </p:nvPr>
        </p:nvSpPr>
        <p:spPr bwMode="auto">
          <a:xfrm>
            <a:off x="3971929" y="3"/>
            <a:ext cx="3038475" cy="460375"/>
          </a:xfrm>
          <a:prstGeom prst="rect">
            <a:avLst/>
          </a:prstGeom>
          <a:noFill/>
          <a:ln w="12700">
            <a:noFill/>
            <a:miter lim="800000"/>
            <a:headEnd/>
            <a:tailEnd/>
          </a:ln>
          <a:effectLst/>
        </p:spPr>
        <p:txBody>
          <a:bodyPr vert="horz" wrap="square" lIns="92597" tIns="46297" rIns="92597" bIns="46297" numCol="1" anchor="t" anchorCtr="0" compatLnSpc="1">
            <a:prstTxWarp prst="textNoShape">
              <a:avLst/>
            </a:prstTxWarp>
          </a:bodyPr>
          <a:lstStyle>
            <a:lvl1pPr algn="r" eaLnBrk="0" hangingPunct="0">
              <a:defRPr sz="1200"/>
            </a:lvl1pPr>
          </a:lstStyle>
          <a:p>
            <a:endParaRPr lang="en-US" dirty="0"/>
          </a:p>
        </p:txBody>
      </p:sp>
      <p:sp>
        <p:nvSpPr>
          <p:cNvPr id="82948" name="Rectangle 4"/>
          <p:cNvSpPr>
            <a:spLocks noGrp="1" noChangeArrowheads="1"/>
          </p:cNvSpPr>
          <p:nvPr>
            <p:ph type="ftr" sz="quarter" idx="2"/>
          </p:nvPr>
        </p:nvSpPr>
        <p:spPr bwMode="auto">
          <a:xfrm>
            <a:off x="4" y="8823328"/>
            <a:ext cx="3038475" cy="460375"/>
          </a:xfrm>
          <a:prstGeom prst="rect">
            <a:avLst/>
          </a:prstGeom>
          <a:noFill/>
          <a:ln w="12700">
            <a:noFill/>
            <a:miter lim="800000"/>
            <a:headEnd/>
            <a:tailEnd/>
          </a:ln>
          <a:effectLst/>
        </p:spPr>
        <p:txBody>
          <a:bodyPr vert="horz" wrap="square" lIns="92597" tIns="46297" rIns="92597" bIns="46297" numCol="1" anchor="b" anchorCtr="0" compatLnSpc="1">
            <a:prstTxWarp prst="textNoShape">
              <a:avLst/>
            </a:prstTxWarp>
          </a:bodyPr>
          <a:lstStyle>
            <a:lvl1pPr eaLnBrk="0" hangingPunct="0">
              <a:defRPr sz="1200"/>
            </a:lvl1pPr>
          </a:lstStyle>
          <a:p>
            <a:endParaRPr lang="en-US" dirty="0"/>
          </a:p>
        </p:txBody>
      </p:sp>
      <p:sp>
        <p:nvSpPr>
          <p:cNvPr id="82949" name="Rectangle 5"/>
          <p:cNvSpPr>
            <a:spLocks noGrp="1" noChangeArrowheads="1"/>
          </p:cNvSpPr>
          <p:nvPr>
            <p:ph type="sldNum" sz="quarter" idx="3"/>
          </p:nvPr>
        </p:nvSpPr>
        <p:spPr bwMode="auto">
          <a:xfrm>
            <a:off x="3971929" y="8823328"/>
            <a:ext cx="3038475" cy="460375"/>
          </a:xfrm>
          <a:prstGeom prst="rect">
            <a:avLst/>
          </a:prstGeom>
          <a:noFill/>
          <a:ln w="12700">
            <a:noFill/>
            <a:miter lim="800000"/>
            <a:headEnd/>
            <a:tailEnd/>
          </a:ln>
          <a:effectLst/>
        </p:spPr>
        <p:txBody>
          <a:bodyPr vert="horz" wrap="square" lIns="92597" tIns="46297" rIns="92597" bIns="46297" numCol="1" anchor="b" anchorCtr="0" compatLnSpc="1">
            <a:prstTxWarp prst="textNoShape">
              <a:avLst/>
            </a:prstTxWarp>
          </a:bodyPr>
          <a:lstStyle>
            <a:lvl1pPr algn="r" eaLnBrk="0" hangingPunct="0">
              <a:defRPr sz="1200"/>
            </a:lvl1pPr>
          </a:lstStyle>
          <a:p>
            <a:fld id="{EA08F208-309A-4D9A-82AF-E03D6ACF71F0}" type="slidenum">
              <a:rPr lang="en-US"/>
              <a:pPr/>
              <a:t>‹#›</a:t>
            </a:fld>
            <a:endParaRPr lang="en-US" dirty="0"/>
          </a:p>
        </p:txBody>
      </p:sp>
    </p:spTree>
    <p:extLst>
      <p:ext uri="{BB962C8B-B14F-4D97-AF65-F5344CB8AC3E}">
        <p14:creationId xmlns:p14="http://schemas.microsoft.com/office/powerpoint/2010/main" val="965887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4" y="0"/>
            <a:ext cx="3038475" cy="465138"/>
          </a:xfrm>
          <a:prstGeom prst="rect">
            <a:avLst/>
          </a:prstGeom>
          <a:noFill/>
          <a:ln w="9525">
            <a:noFill/>
            <a:miter lim="800000"/>
            <a:headEnd/>
            <a:tailEnd/>
          </a:ln>
          <a:effectLst/>
        </p:spPr>
        <p:txBody>
          <a:bodyPr vert="horz" wrap="square" lIns="92597" tIns="46297" rIns="92597" bIns="46297" numCol="1" anchor="t" anchorCtr="0" compatLnSpc="1">
            <a:prstTxWarp prst="textNoShape">
              <a:avLst/>
            </a:prstTxWarp>
          </a:bodyPr>
          <a:lstStyle>
            <a:lvl1pPr eaLnBrk="0" hangingPunct="0">
              <a:defRPr sz="1200"/>
            </a:lvl1pPr>
          </a:lstStyle>
          <a:p>
            <a:endParaRPr lang="en-US" dirty="0"/>
          </a:p>
        </p:txBody>
      </p:sp>
      <p:sp>
        <p:nvSpPr>
          <p:cNvPr id="39939" name="Rectangle 3"/>
          <p:cNvSpPr>
            <a:spLocks noGrp="1" noChangeArrowheads="1"/>
          </p:cNvSpPr>
          <p:nvPr>
            <p:ph type="dt" idx="1"/>
          </p:nvPr>
        </p:nvSpPr>
        <p:spPr bwMode="auto">
          <a:xfrm>
            <a:off x="3971929" y="0"/>
            <a:ext cx="3038475" cy="465138"/>
          </a:xfrm>
          <a:prstGeom prst="rect">
            <a:avLst/>
          </a:prstGeom>
          <a:noFill/>
          <a:ln w="9525">
            <a:noFill/>
            <a:miter lim="800000"/>
            <a:headEnd/>
            <a:tailEnd/>
          </a:ln>
          <a:effectLst/>
        </p:spPr>
        <p:txBody>
          <a:bodyPr vert="horz" wrap="square" lIns="92597" tIns="46297" rIns="92597" bIns="46297" numCol="1" anchor="t" anchorCtr="0" compatLnSpc="1">
            <a:prstTxWarp prst="textNoShape">
              <a:avLst/>
            </a:prstTxWarp>
          </a:bodyPr>
          <a:lstStyle>
            <a:lvl1pPr algn="r" eaLnBrk="0" hangingPunct="0">
              <a:defRPr sz="1200"/>
            </a:lvl1pPr>
          </a:lstStyle>
          <a:p>
            <a:endParaRPr lang="en-US" dirty="0"/>
          </a:p>
        </p:txBody>
      </p:sp>
      <p:sp>
        <p:nvSpPr>
          <p:cNvPr id="2458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35041" y="4416429"/>
            <a:ext cx="5140325" cy="4183063"/>
          </a:xfrm>
          <a:prstGeom prst="rect">
            <a:avLst/>
          </a:prstGeom>
          <a:noFill/>
          <a:ln w="9525">
            <a:noFill/>
            <a:miter lim="800000"/>
            <a:headEnd/>
            <a:tailEnd/>
          </a:ln>
          <a:effectLst/>
        </p:spPr>
        <p:txBody>
          <a:bodyPr vert="horz" wrap="square" lIns="92597" tIns="46297" rIns="92597" bIns="4629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4" y="8831267"/>
            <a:ext cx="3038475" cy="465137"/>
          </a:xfrm>
          <a:prstGeom prst="rect">
            <a:avLst/>
          </a:prstGeom>
          <a:noFill/>
          <a:ln w="9525">
            <a:noFill/>
            <a:miter lim="800000"/>
            <a:headEnd/>
            <a:tailEnd/>
          </a:ln>
          <a:effectLst/>
        </p:spPr>
        <p:txBody>
          <a:bodyPr vert="horz" wrap="square" lIns="92597" tIns="46297" rIns="92597" bIns="46297" numCol="1" anchor="b" anchorCtr="0" compatLnSpc="1">
            <a:prstTxWarp prst="textNoShape">
              <a:avLst/>
            </a:prstTxWarp>
          </a:bodyPr>
          <a:lstStyle>
            <a:lvl1pPr eaLnBrk="0" hangingPunct="0">
              <a:defRPr sz="1200"/>
            </a:lvl1pPr>
          </a:lstStyle>
          <a:p>
            <a:endParaRPr lang="en-US" dirty="0"/>
          </a:p>
        </p:txBody>
      </p:sp>
      <p:sp>
        <p:nvSpPr>
          <p:cNvPr id="39943" name="Rectangle 7"/>
          <p:cNvSpPr>
            <a:spLocks noGrp="1" noChangeArrowheads="1"/>
          </p:cNvSpPr>
          <p:nvPr>
            <p:ph type="sldNum" sz="quarter" idx="5"/>
          </p:nvPr>
        </p:nvSpPr>
        <p:spPr bwMode="auto">
          <a:xfrm>
            <a:off x="3971929" y="8831267"/>
            <a:ext cx="3038475" cy="465137"/>
          </a:xfrm>
          <a:prstGeom prst="rect">
            <a:avLst/>
          </a:prstGeom>
          <a:noFill/>
          <a:ln w="9525">
            <a:noFill/>
            <a:miter lim="800000"/>
            <a:headEnd/>
            <a:tailEnd/>
          </a:ln>
          <a:effectLst/>
        </p:spPr>
        <p:txBody>
          <a:bodyPr vert="horz" wrap="square" lIns="92597" tIns="46297" rIns="92597" bIns="46297" numCol="1" anchor="b" anchorCtr="0" compatLnSpc="1">
            <a:prstTxWarp prst="textNoShape">
              <a:avLst/>
            </a:prstTxWarp>
          </a:bodyPr>
          <a:lstStyle>
            <a:lvl1pPr algn="r" eaLnBrk="0" hangingPunct="0">
              <a:defRPr sz="1200"/>
            </a:lvl1pPr>
          </a:lstStyle>
          <a:p>
            <a:fld id="{5D00C90A-46E3-4F6E-95A0-391D41793F45}" type="slidenum">
              <a:rPr lang="en-US"/>
              <a:pPr/>
              <a:t>‹#›</a:t>
            </a:fld>
            <a:endParaRPr lang="en-US" dirty="0"/>
          </a:p>
        </p:txBody>
      </p:sp>
    </p:spTree>
    <p:extLst>
      <p:ext uri="{BB962C8B-B14F-4D97-AF65-F5344CB8AC3E}">
        <p14:creationId xmlns:p14="http://schemas.microsoft.com/office/powerpoint/2010/main" val="28149083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xfrm>
            <a:off x="360363" y="674688"/>
            <a:ext cx="5997575" cy="3375025"/>
          </a:xfrm>
          <a:ln/>
        </p:spPr>
      </p:sp>
      <p:sp>
        <p:nvSpPr>
          <p:cNvPr id="40964" name="Rectangle 3"/>
          <p:cNvSpPr>
            <a:spLocks noGrp="1" noChangeArrowheads="1"/>
          </p:cNvSpPr>
          <p:nvPr>
            <p:ph type="body" idx="1"/>
          </p:nvPr>
        </p:nvSpPr>
        <p:spPr>
          <a:xfrm>
            <a:off x="258907" y="4416429"/>
            <a:ext cx="6482628" cy="4183063"/>
          </a:xfrm>
          <a:noFill/>
          <a:ln/>
        </p:spPr>
        <p:txBody>
          <a:bodyPr/>
          <a:lstStyle/>
          <a:p>
            <a:pPr marL="165237" indent="-165237">
              <a:buFont typeface="Arial" panose="020B0604020202020204" pitchFamily="34" charset="0"/>
              <a:buChar char="•"/>
            </a:pPr>
            <a:r>
              <a:rPr lang="en-US" dirty="0"/>
              <a:t>This briefing provides an overview of the Air Force Sustainment Center and the eight major organizations within the command.</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This briefing also highlights how we sustain and enable critical components of the nuclear enterprise.</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One of the key “take-</a:t>
            </a:r>
            <a:r>
              <a:rPr lang="en-US" dirty="0" err="1"/>
              <a:t>aways</a:t>
            </a:r>
            <a:r>
              <a:rPr lang="en-US" dirty="0"/>
              <a:t>” from this overview is how each of the eight organizations in the Air Force Sustainment Center work together to enable combat readiness across our Air Force.</a:t>
            </a:r>
          </a:p>
          <a:p>
            <a:pPr marL="165237" indent="-165237">
              <a:buFont typeface="Arial" panose="020B0604020202020204" pitchFamily="34" charset="0"/>
              <a:buChar char="•"/>
            </a:pPr>
            <a:endParaRPr lang="ru-RU" dirty="0" smtClean="0"/>
          </a:p>
        </p:txBody>
      </p:sp>
      <p:sp>
        <p:nvSpPr>
          <p:cNvPr id="2" name="Slide Number Placeholder 1"/>
          <p:cNvSpPr>
            <a:spLocks noGrp="1"/>
          </p:cNvSpPr>
          <p:nvPr>
            <p:ph type="sldNum" sz="quarter" idx="10"/>
          </p:nvPr>
        </p:nvSpPr>
        <p:spPr/>
        <p:txBody>
          <a:bodyPr/>
          <a:lstStyle/>
          <a:p>
            <a:fld id="{5D00C90A-46E3-4F6E-95A0-391D41793F45}" type="slidenum">
              <a:rPr lang="en-US" smtClean="0"/>
              <a:pPr/>
              <a:t>1</a:t>
            </a:fld>
            <a:endParaRPr lang="en-US" dirty="0"/>
          </a:p>
        </p:txBody>
      </p:sp>
    </p:spTree>
    <p:extLst>
      <p:ext uri="{BB962C8B-B14F-4D97-AF65-F5344CB8AC3E}">
        <p14:creationId xmlns:p14="http://schemas.microsoft.com/office/powerpoint/2010/main" val="143273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25" indent="-171425">
              <a:buFontTx/>
              <a:buChar char="-"/>
              <a:defRPr/>
            </a:pPr>
            <a:r>
              <a:rPr lang="en-US" altLang="en-US" dirty="0" smtClean="0"/>
              <a:t>Earned more business due to our successes</a:t>
            </a:r>
          </a:p>
          <a:p>
            <a:pPr marL="171425" indent="-171425">
              <a:buFontTx/>
              <a:buChar char="-"/>
              <a:defRPr/>
            </a:pPr>
            <a:endParaRPr lang="en-US" altLang="en-US" dirty="0" smtClean="0"/>
          </a:p>
          <a:p>
            <a:pPr>
              <a:defRPr/>
            </a:pPr>
            <a:r>
              <a:rPr lang="en-US" altLang="en-US" dirty="0" smtClean="0"/>
              <a:t>-   Recruiting &amp; Retention</a:t>
            </a:r>
          </a:p>
          <a:p>
            <a:pPr lvl="1">
              <a:defRPr/>
            </a:pPr>
            <a:r>
              <a:rPr lang="en-US" altLang="en-US" dirty="0" smtClean="0"/>
              <a:t>-- Direct/Expedited Hiring Authority (DHA/EHA)</a:t>
            </a:r>
          </a:p>
          <a:p>
            <a:pPr lvl="1">
              <a:defRPr/>
            </a:pPr>
            <a:r>
              <a:rPr lang="en-US" altLang="en-US" dirty="0" smtClean="0"/>
              <a:t>-- Incentives &amp; Competitive Benefits</a:t>
            </a:r>
          </a:p>
          <a:p>
            <a:pPr lvl="1">
              <a:defRPr/>
            </a:pPr>
            <a:r>
              <a:rPr lang="en-US" altLang="en-US" dirty="0" smtClean="0"/>
              <a:t>-- Speed…faster hiring; 180-day rule</a:t>
            </a:r>
          </a:p>
          <a:p>
            <a:endParaRPr lang="en-US" dirty="0"/>
          </a:p>
        </p:txBody>
      </p:sp>
      <p:sp>
        <p:nvSpPr>
          <p:cNvPr id="4" name="Slide Number Placeholder 3"/>
          <p:cNvSpPr>
            <a:spLocks noGrp="1"/>
          </p:cNvSpPr>
          <p:nvPr>
            <p:ph type="sldNum" sz="quarter" idx="10"/>
          </p:nvPr>
        </p:nvSpPr>
        <p:spPr/>
        <p:txBody>
          <a:bodyPr/>
          <a:lstStyle/>
          <a:p>
            <a:fld id="{F5AAB034-895E-49ED-907F-C35AC4B7816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65247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00" indent="-171400">
              <a:buFontTx/>
              <a:buChar char="-"/>
            </a:pPr>
            <a:r>
              <a:rPr lang="en-US" dirty="0" smtClean="0"/>
              <a:t>KC-46, F-35, B-21</a:t>
            </a:r>
          </a:p>
          <a:p>
            <a:pPr marL="171400" indent="-171400">
              <a:buFontTx/>
              <a:buChar char="-"/>
            </a:pPr>
            <a:r>
              <a:rPr lang="en-US" dirty="0" smtClean="0"/>
              <a:t>Branding &amp; Marketing</a:t>
            </a:r>
          </a:p>
          <a:p>
            <a:pPr marL="171400" indent="-171400">
              <a:buFontTx/>
              <a:buChar char="-"/>
            </a:pPr>
            <a:r>
              <a:rPr lang="en-US" dirty="0" smtClean="0"/>
              <a:t>Predictive/Precise</a:t>
            </a:r>
            <a:r>
              <a:rPr lang="en-US" baseline="0" dirty="0" smtClean="0"/>
              <a:t> Comps</a:t>
            </a:r>
          </a:p>
          <a:p>
            <a:pPr marL="171400" indent="-171400">
              <a:buFontTx/>
              <a:buChar char="-"/>
            </a:pPr>
            <a:r>
              <a:rPr lang="en-US" baseline="0" dirty="0" smtClean="0"/>
              <a:t>Evolving Comps</a:t>
            </a:r>
          </a:p>
          <a:p>
            <a:pPr marL="171400" indent="-171400">
              <a:buFontTx/>
              <a:buChar char="-"/>
            </a:pPr>
            <a:r>
              <a:rPr lang="en-US" dirty="0" smtClean="0"/>
              <a:t>Industrial Relationship Management</a:t>
            </a:r>
          </a:p>
          <a:p>
            <a:pPr marL="171400" indent="-171400">
              <a:buFontTx/>
              <a:buChar char="-"/>
            </a:pPr>
            <a:r>
              <a:rPr lang="en-US" dirty="0" smtClean="0"/>
              <a:t>Source of Repair (SOR)</a:t>
            </a:r>
            <a:r>
              <a:rPr lang="en-US" baseline="0" dirty="0" smtClean="0"/>
              <a:t> </a:t>
            </a:r>
            <a:r>
              <a:rPr lang="en-US" dirty="0" smtClean="0"/>
              <a:t>of Choice – being the source of selection, and not by direction!</a:t>
            </a:r>
            <a:endParaRPr lang="en-US" dirty="0"/>
          </a:p>
        </p:txBody>
      </p:sp>
      <p:sp>
        <p:nvSpPr>
          <p:cNvPr id="4" name="Slide Number Placeholder 3"/>
          <p:cNvSpPr>
            <a:spLocks noGrp="1"/>
          </p:cNvSpPr>
          <p:nvPr>
            <p:ph type="sldNum" sz="quarter" idx="10"/>
          </p:nvPr>
        </p:nvSpPr>
        <p:spPr/>
        <p:txBody>
          <a:bodyPr/>
          <a:lstStyle/>
          <a:p>
            <a:fld id="{F5AAB034-895E-49ED-907F-C35AC4B7816F}" type="slidenum">
              <a:rPr lang="en-US" smtClean="0"/>
              <a:t>11</a:t>
            </a:fld>
            <a:endParaRPr lang="en-US"/>
          </a:p>
        </p:txBody>
      </p:sp>
    </p:spTree>
    <p:extLst>
      <p:ext uri="{BB962C8B-B14F-4D97-AF65-F5344CB8AC3E}">
        <p14:creationId xmlns:p14="http://schemas.microsoft.com/office/powerpoint/2010/main" val="296074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69888" y="690563"/>
            <a:ext cx="6273800" cy="35290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247941" y="4433777"/>
            <a:ext cx="6453763" cy="41830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237" indent="-165237">
              <a:buFont typeface="Arial" panose="020B0604020202020204" pitchFamily="34" charset="0"/>
              <a:buChar char="•"/>
            </a:pPr>
            <a:r>
              <a:rPr lang="en-US" dirty="0"/>
              <a:t>The AFSC is the Air Force’s Readiness Engine for Nuclear Sustainment.  </a:t>
            </a:r>
          </a:p>
          <a:p>
            <a:pPr marL="165237" indent="-165237">
              <a:buFont typeface="Arial" panose="020B0604020202020204" pitchFamily="34" charset="0"/>
              <a:buChar char="•"/>
            </a:pPr>
            <a:r>
              <a:rPr lang="en-US" dirty="0" smtClean="0"/>
              <a:t>In </a:t>
            </a:r>
            <a:r>
              <a:rPr lang="en-US" dirty="0"/>
              <a:t>previous slides, we highlighted our sustainment of the hardware – aircraft and missiles.  We also provide direct support to nuclear enterprise software systems.</a:t>
            </a:r>
          </a:p>
          <a:p>
            <a:pPr marL="165237" indent="-165237">
              <a:buFont typeface="Arial" panose="020B0604020202020204" pitchFamily="34" charset="0"/>
              <a:buChar char="•"/>
            </a:pPr>
            <a:r>
              <a:rPr lang="en-US" dirty="0" smtClean="0"/>
              <a:t>At </a:t>
            </a:r>
            <a:r>
              <a:rPr lang="en-US" dirty="0"/>
              <a:t>Tinker, our software teams support ALCM test software and mission planning software for the B-52 and B-2.  We also support the software that provides the interface between the nuclear weapons and the aircraft.  </a:t>
            </a:r>
          </a:p>
          <a:p>
            <a:pPr marL="165237" indent="-165237">
              <a:buFont typeface="Arial" panose="020B0604020202020204" pitchFamily="34" charset="0"/>
              <a:buChar char="•"/>
            </a:pPr>
            <a:r>
              <a:rPr lang="en-US" dirty="0" smtClean="0"/>
              <a:t>At </a:t>
            </a:r>
            <a:r>
              <a:rPr lang="en-US" dirty="0"/>
              <a:t>Peterson AFB, a geographically separate unit of the Ogden complex, we support software for NC3 (Nuclear Command, Control, and Communications).  Specifically, we support Air Force Command Post Terminals (AFCPT), </a:t>
            </a:r>
            <a:r>
              <a:rPr lang="en-US" dirty="0" err="1"/>
              <a:t>Milstar</a:t>
            </a:r>
            <a:r>
              <a:rPr lang="en-US" dirty="0"/>
              <a:t> Messaging Application (MMA), and ICBM Telemetry Information Processing Systems (ITIPS).</a:t>
            </a:r>
          </a:p>
          <a:p>
            <a:pPr marL="165237" indent="-165237">
              <a:buFont typeface="Arial" panose="020B0604020202020204" pitchFamily="34" charset="0"/>
              <a:buChar char="•"/>
            </a:pPr>
            <a:r>
              <a:rPr lang="en-US" dirty="0" smtClean="0"/>
              <a:t>We </a:t>
            </a:r>
            <a:r>
              <a:rPr lang="en-US" dirty="0"/>
              <a:t>will also support the new Space Fence with software maintenance when it becomes operational. [2018]</a:t>
            </a:r>
          </a:p>
          <a:p>
            <a:pPr marL="165237" indent="-165237">
              <a:buFont typeface="Arial" panose="020B0604020202020204" pitchFamily="34" charset="0"/>
              <a:buChar char="•"/>
            </a:pPr>
            <a:r>
              <a:rPr lang="en-US" dirty="0" smtClean="0"/>
              <a:t>Additionally</a:t>
            </a:r>
            <a:r>
              <a:rPr lang="en-US" dirty="0"/>
              <a:t>, we will support NC3 systems such as the Family of Advanced BLOS Terminals (FAB-T), the Global Aircrew Strategic Network Terminal (Global ASNT), and the Minuteman Minimum Essential Emergency Communications Network</a:t>
            </a:r>
            <a:r>
              <a:rPr lang="en-US" dirty="0" smtClean="0"/>
              <a:t>.</a:t>
            </a:r>
            <a:endParaRPr lang="en-US" dirty="0"/>
          </a:p>
        </p:txBody>
      </p:sp>
      <p:sp>
        <p:nvSpPr>
          <p:cNvPr id="2" name="Slide Number Placeholder 1"/>
          <p:cNvSpPr>
            <a:spLocks noGrp="1"/>
          </p:cNvSpPr>
          <p:nvPr>
            <p:ph type="sldNum" sz="quarter" idx="10"/>
          </p:nvPr>
        </p:nvSpPr>
        <p:spPr/>
        <p:txBody>
          <a:bodyPr/>
          <a:lstStyle/>
          <a:p>
            <a:fld id="{5D00C90A-46E3-4F6E-95A0-391D41793F45}" type="slidenum">
              <a:rPr lang="en-US" smtClean="0"/>
              <a:pPr/>
              <a:t>12</a:t>
            </a:fld>
            <a:endParaRPr lang="en-US" dirty="0"/>
          </a:p>
        </p:txBody>
      </p:sp>
    </p:spTree>
    <p:extLst>
      <p:ext uri="{BB962C8B-B14F-4D97-AF65-F5344CB8AC3E}">
        <p14:creationId xmlns:p14="http://schemas.microsoft.com/office/powerpoint/2010/main" val="263656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398463"/>
            <a:ext cx="6069012" cy="3414712"/>
          </a:xfrm>
        </p:spPr>
      </p:sp>
      <p:sp>
        <p:nvSpPr>
          <p:cNvPr id="3" name="Notes Placeholder 2"/>
          <p:cNvSpPr>
            <a:spLocks noGrp="1"/>
          </p:cNvSpPr>
          <p:nvPr>
            <p:ph type="body" idx="1"/>
          </p:nvPr>
        </p:nvSpPr>
        <p:spPr>
          <a:xfrm>
            <a:off x="317611" y="3965146"/>
            <a:ext cx="6477000" cy="6023594"/>
          </a:xfrm>
        </p:spPr>
        <p:txBody>
          <a:bodyPr>
            <a:noAutofit/>
          </a:bodyPr>
          <a:lstStyle/>
          <a:p>
            <a:pPr>
              <a:spcBef>
                <a:spcPts val="0"/>
              </a:spcBef>
            </a:pPr>
            <a:r>
              <a:rPr lang="en-US" sz="1000" dirty="0"/>
              <a:t>Art of the Possible is a constraints based system designed to create an environment for success by:</a:t>
            </a:r>
          </a:p>
          <a:p>
            <a:pPr lvl="1">
              <a:spcBef>
                <a:spcPts val="0"/>
              </a:spcBef>
            </a:pPr>
            <a:r>
              <a:rPr lang="en-US" sz="1000" dirty="0"/>
              <a:t>Creating a culture of problem-solvers</a:t>
            </a:r>
          </a:p>
          <a:p>
            <a:pPr lvl="1">
              <a:spcBef>
                <a:spcPts val="0"/>
              </a:spcBef>
            </a:pPr>
            <a:r>
              <a:rPr lang="en-US" sz="1000" dirty="0"/>
              <a:t>Defining processes (aka machines)</a:t>
            </a:r>
          </a:p>
          <a:p>
            <a:pPr lvl="1">
              <a:spcBef>
                <a:spcPts val="0"/>
              </a:spcBef>
            </a:pPr>
            <a:r>
              <a:rPr lang="en-US" sz="1000" dirty="0"/>
              <a:t>Eliminating constraints</a:t>
            </a:r>
          </a:p>
          <a:p>
            <a:pPr lvl="1">
              <a:spcBef>
                <a:spcPts val="0"/>
              </a:spcBef>
            </a:pPr>
            <a:r>
              <a:rPr lang="en-US" sz="1000" dirty="0"/>
              <a:t>Continuously improving</a:t>
            </a:r>
          </a:p>
          <a:p>
            <a:pPr lvl="1">
              <a:spcBef>
                <a:spcPts val="0"/>
              </a:spcBef>
            </a:pPr>
            <a:endParaRPr lang="en-US" sz="1000" dirty="0"/>
          </a:p>
          <a:p>
            <a:pPr>
              <a:spcBef>
                <a:spcPts val="0"/>
              </a:spcBef>
            </a:pPr>
            <a:r>
              <a:rPr lang="en-US" sz="1000" dirty="0"/>
              <a:t>The core tenets of AoP include:</a:t>
            </a:r>
          </a:p>
          <a:p>
            <a:pPr marL="171375" indent="-171375">
              <a:spcBef>
                <a:spcPts val="0"/>
              </a:spcBef>
              <a:buFont typeface="Arial" panose="020B0604020202020204" pitchFamily="34" charset="0"/>
              <a:buChar char="•"/>
            </a:pPr>
            <a:r>
              <a:rPr lang="en-US" altLang="en-US" sz="1000" dirty="0"/>
              <a:t>Leadership Model:  The Leadership Model is the foundation of AoP that guides AFSC’s management approach, creating an environment for success.  The model drives us to meet our common goals through three collective components:  Developing our people, Managing our resources, and Improving our processes.  Through these collective components, we create an environment where we can achieve the Art of the Possible. </a:t>
            </a:r>
          </a:p>
          <a:p>
            <a:pPr marL="171375" indent="-171375">
              <a:spcBef>
                <a:spcPts val="0"/>
              </a:spcBef>
              <a:buFont typeface="Arial" panose="020B0604020202020204" pitchFamily="34" charset="0"/>
              <a:buChar char="•"/>
            </a:pPr>
            <a:r>
              <a:rPr lang="en-US" altLang="en-US" sz="1000" dirty="0"/>
              <a:t>Flow Principles:  Flow is the action of moving along in a steady continuous stream of adding value; it is the orderly movement of work through a series of established steps.  When we define flow, we find where work stacks up = system constraints.  We resolve constraints and continue to monitor flow, improving flow each time we resolve a constraint.</a:t>
            </a:r>
          </a:p>
          <a:p>
            <a:pPr marL="171375" indent="-171375">
              <a:spcBef>
                <a:spcPts val="0"/>
              </a:spcBef>
              <a:buFont typeface="Arial" panose="020B0604020202020204" pitchFamily="34" charset="0"/>
              <a:buChar char="•"/>
            </a:pPr>
            <a:r>
              <a:rPr lang="en-US" altLang="en-US" sz="1000" dirty="0"/>
              <a:t>Data Driven Decisions:  If you are not monitoring the system, you are failing.  You must trend performance of the processes within each gate to identify constraints to the system and point where CPI efforts should be directed.</a:t>
            </a:r>
          </a:p>
          <a:p>
            <a:pPr marL="171375" indent="-171375">
              <a:spcBef>
                <a:spcPts val="0"/>
              </a:spcBef>
              <a:buFont typeface="Arial" panose="020B0604020202020204" pitchFamily="34" charset="0"/>
              <a:buChar char="•"/>
            </a:pPr>
            <a:r>
              <a:rPr lang="en-US" altLang="en-US" sz="1000" dirty="0"/>
              <a:t>Constraint Resolution:  Premise is production systems act much like a chain…only as strong as their weakest link.  The weakest link in a production operation is constraint which prevents output of entire system from meeting desired performance. </a:t>
            </a:r>
          </a:p>
          <a:p>
            <a:pPr marL="171375" indent="-171375">
              <a:spcBef>
                <a:spcPts val="0"/>
              </a:spcBef>
              <a:buFont typeface="Arial" panose="020B0604020202020204" pitchFamily="34" charset="0"/>
              <a:buChar char="•"/>
            </a:pPr>
            <a:r>
              <a:rPr lang="en-US" altLang="en-US" sz="1000" dirty="0"/>
              <a:t>Radiator Chart:  The Radiator Chart is the way we execute our game plan and the standardized set of operating principles by which we set up process machines.  The elements on the chart touch every part of the enterprise:</a:t>
            </a:r>
          </a:p>
          <a:p>
            <a:pPr marL="628374" lvl="1" indent="-171375">
              <a:spcBef>
                <a:spcPts val="0"/>
              </a:spcBef>
              <a:buFont typeface="Arial" panose="020B0604020202020204" pitchFamily="34" charset="0"/>
              <a:buChar char="•"/>
            </a:pPr>
            <a:r>
              <a:rPr lang="en-US" altLang="en-US" sz="1000" dirty="0"/>
              <a:t>The horizontal elements are how the machine is set up</a:t>
            </a:r>
          </a:p>
          <a:p>
            <a:pPr marL="628374" lvl="1" indent="-171375">
              <a:spcBef>
                <a:spcPts val="0"/>
              </a:spcBef>
              <a:buFont typeface="Arial" panose="020B0604020202020204" pitchFamily="34" charset="0"/>
              <a:buChar char="•"/>
            </a:pPr>
            <a:r>
              <a:rPr lang="en-US" altLang="en-US" sz="1000" dirty="0"/>
              <a:t>The vertical elements enable the machine to work effectively and efficiently</a:t>
            </a:r>
          </a:p>
          <a:p>
            <a:pPr marL="171375" indent="-171375">
              <a:spcBef>
                <a:spcPts val="0"/>
              </a:spcBef>
              <a:buFont typeface="Arial" panose="020B0604020202020204" pitchFamily="34" charset="0"/>
              <a:buChar char="•"/>
            </a:pPr>
            <a:r>
              <a:rPr lang="en-US" altLang="en-US" sz="1000" dirty="0"/>
              <a:t>Wall Walk:  Provides process improvement overview in terms of machine gates.  It identifies gaps and improvement opportunities and requires understanding of what is impacting  machine/gate.  Wall Walks enable organizational learning and require involvement at all levels to be effective.  Wall Walk essentials are Flow, WIP, and Gate Performance.</a:t>
            </a:r>
          </a:p>
          <a:p>
            <a:pPr marL="171375" indent="-171375">
              <a:spcBef>
                <a:spcPts val="0"/>
              </a:spcBef>
              <a:buFont typeface="Arial" panose="020B0604020202020204" pitchFamily="34" charset="0"/>
              <a:buChar char="•"/>
            </a:pPr>
            <a:r>
              <a:rPr lang="en-US" altLang="en-US" sz="1000" dirty="0"/>
              <a:t>Tactical Management:  At the tactical level, progress of the individual project is tracked visually against a critical path or critical chain.  It offers a visual representation of the project activities, presents the time to complete task and overall project, tracks activities, helps synchronize work, and allows focus on the most important steps.  It is the way to answer the question: how do you know you are having a good day?</a:t>
            </a:r>
            <a:endParaRPr lang="en-US" sz="1000"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13</a:t>
            </a:fld>
            <a:endParaRPr lang="en-US" dirty="0"/>
          </a:p>
        </p:txBody>
      </p:sp>
    </p:spTree>
    <p:extLst>
      <p:ext uri="{BB962C8B-B14F-4D97-AF65-F5344CB8AC3E}">
        <p14:creationId xmlns:p14="http://schemas.microsoft.com/office/powerpoint/2010/main" val="3577195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5" name="Notes Placeholder 4"/>
          <p:cNvSpPr>
            <a:spLocks noGrp="1"/>
          </p:cNvSpPr>
          <p:nvPr>
            <p:ph type="body" sz="quarter" idx="11"/>
          </p:nvPr>
        </p:nvSpPr>
        <p:spPr>
          <a:xfrm>
            <a:off x="248949" y="4416429"/>
            <a:ext cx="6482628" cy="4183063"/>
          </a:xfrm>
        </p:spPr>
        <p:txBody>
          <a:bodyPr/>
          <a:lstStyle/>
          <a:p>
            <a:pPr marL="165237" indent="-165237">
              <a:spcBef>
                <a:spcPts val="0"/>
              </a:spcBef>
              <a:buFont typeface="Arial" panose="020B0604020202020204" pitchFamily="34" charset="0"/>
              <a:buChar char="•"/>
            </a:pPr>
            <a:r>
              <a:rPr lang="en-US" dirty="0" smtClean="0"/>
              <a:t>AFSC </a:t>
            </a:r>
            <a:r>
              <a:rPr lang="en-US" dirty="0"/>
              <a:t>is more than the Air Force’s aircraft maintenance and modification centers.</a:t>
            </a:r>
          </a:p>
          <a:p>
            <a:pPr marL="165237" indent="-165237">
              <a:spcBef>
                <a:spcPts val="0"/>
              </a:spcBef>
              <a:buFont typeface="Arial" panose="020B0604020202020204" pitchFamily="34" charset="0"/>
              <a:buChar char="•"/>
            </a:pPr>
            <a:r>
              <a:rPr lang="en-US" dirty="0" smtClean="0"/>
              <a:t>We </a:t>
            </a:r>
            <a:r>
              <a:rPr lang="en-US" dirty="0"/>
              <a:t>hold most of the Air Force’s deployable field teams that will conduct aircraft battle damage and repair.  </a:t>
            </a:r>
          </a:p>
          <a:p>
            <a:pPr marL="165237" indent="-165237">
              <a:spcBef>
                <a:spcPts val="0"/>
              </a:spcBef>
              <a:buFont typeface="Arial" panose="020B0604020202020204" pitchFamily="34" charset="0"/>
              <a:buChar char="•"/>
            </a:pPr>
            <a:r>
              <a:rPr lang="en-US" dirty="0" smtClean="0"/>
              <a:t>We </a:t>
            </a:r>
            <a:r>
              <a:rPr lang="en-US" dirty="0"/>
              <a:t>are the Global AF supply chain manager, including acquiring and managing War Reserve Materials to support Combatant Commanders and managing the combat enablers that our warfighters depend on.</a:t>
            </a:r>
          </a:p>
          <a:p>
            <a:pPr marL="165237" indent="-165237">
              <a:spcBef>
                <a:spcPts val="0"/>
              </a:spcBef>
              <a:buFont typeface="Arial" panose="020B0604020202020204" pitchFamily="34" charset="0"/>
              <a:buChar char="•"/>
            </a:pPr>
            <a:r>
              <a:rPr lang="en-US" dirty="0" smtClean="0"/>
              <a:t>At </a:t>
            </a:r>
            <a:r>
              <a:rPr lang="en-US" dirty="0"/>
              <a:t>Hill AFB, we have a Standard Air Munitions Package mission where we build munitions pallets to support warfighter requirements.</a:t>
            </a:r>
          </a:p>
          <a:p>
            <a:pPr marL="165237" indent="-165237">
              <a:spcBef>
                <a:spcPts val="0"/>
              </a:spcBef>
              <a:buFont typeface="Arial" panose="020B0604020202020204" pitchFamily="34" charset="0"/>
              <a:buChar char="•"/>
            </a:pPr>
            <a:r>
              <a:rPr lang="en-US" dirty="0" smtClean="0"/>
              <a:t>Our </a:t>
            </a:r>
            <a:r>
              <a:rPr lang="en-US" dirty="0"/>
              <a:t>complexes provide software sustainment, modifications, and enhancements to support weapons systems and support equipment, including nuclear communications systems.</a:t>
            </a:r>
          </a:p>
          <a:p>
            <a:pPr marL="165237" indent="-165237">
              <a:spcBef>
                <a:spcPts val="0"/>
              </a:spcBef>
              <a:buFont typeface="Arial" panose="020B0604020202020204" pitchFamily="34" charset="0"/>
              <a:buChar char="•"/>
            </a:pPr>
            <a:r>
              <a:rPr lang="en-US" dirty="0" smtClean="0"/>
              <a:t>Our </a:t>
            </a:r>
            <a:r>
              <a:rPr lang="en-US" dirty="0"/>
              <a:t>air bases enable and project combat power.</a:t>
            </a:r>
          </a:p>
          <a:p>
            <a:pPr marL="165237" indent="-165237">
              <a:spcBef>
                <a:spcPts val="0"/>
              </a:spcBef>
              <a:buFont typeface="Arial" panose="020B0604020202020204" pitchFamily="34" charset="0"/>
              <a:buChar char="•"/>
            </a:pPr>
            <a:r>
              <a:rPr lang="en-US" dirty="0" smtClean="0"/>
              <a:t>We </a:t>
            </a:r>
            <a:r>
              <a:rPr lang="en-US" dirty="0"/>
              <a:t>have a global AOR and we stand ready to support any Combatant Commander to deliver combat power for America.</a:t>
            </a:r>
          </a:p>
          <a:p>
            <a:pPr marL="165237" indent="-165237">
              <a:spcBef>
                <a:spcPts val="0"/>
              </a:spcBef>
              <a:buFont typeface="Arial" panose="020B0604020202020204" pitchFamily="34" charset="0"/>
              <a:buChar char="•"/>
            </a:pPr>
            <a:r>
              <a:rPr lang="en-US" dirty="0" smtClean="0"/>
              <a:t>We </a:t>
            </a:r>
            <a:r>
              <a:rPr lang="en-US" dirty="0"/>
              <a:t>do all of this with through the “Art of the Possible.” </a:t>
            </a:r>
          </a:p>
          <a:p>
            <a:pPr>
              <a:spcBef>
                <a:spcPts val="0"/>
              </a:spcBef>
            </a:pPr>
            <a:endParaRPr lang="en-US" dirty="0"/>
          </a:p>
        </p:txBody>
      </p:sp>
      <p:sp>
        <p:nvSpPr>
          <p:cNvPr id="3" name="Slide Number Placeholder 2"/>
          <p:cNvSpPr>
            <a:spLocks noGrp="1"/>
          </p:cNvSpPr>
          <p:nvPr>
            <p:ph type="sldNum" sz="quarter" idx="12"/>
          </p:nvPr>
        </p:nvSpPr>
        <p:spPr/>
        <p:txBody>
          <a:bodyPr/>
          <a:lstStyle/>
          <a:p>
            <a:fld id="{5D00C90A-46E3-4F6E-95A0-391D41793F45}" type="slidenum">
              <a:rPr lang="en-US" smtClean="0"/>
              <a:pPr/>
              <a:t>14</a:t>
            </a:fld>
            <a:endParaRPr lang="en-US" dirty="0"/>
          </a:p>
        </p:txBody>
      </p:sp>
    </p:spTree>
    <p:extLst>
      <p:ext uri="{BB962C8B-B14F-4D97-AF65-F5344CB8AC3E}">
        <p14:creationId xmlns:p14="http://schemas.microsoft.com/office/powerpoint/2010/main" val="3982803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bwMode="auto">
          <a:xfrm>
            <a:off x="366713" y="688975"/>
            <a:ext cx="6275387" cy="353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5"/>
          <p:cNvSpPr>
            <a:spLocks noGrp="1" noChangeArrowheads="1"/>
          </p:cNvSpPr>
          <p:nvPr>
            <p:ph type="body" idx="1"/>
          </p:nvPr>
        </p:nvSpPr>
        <p:spPr bwMode="auto">
          <a:xfrm>
            <a:off x="1010138" y="4449494"/>
            <a:ext cx="5347023" cy="46513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2" name="Footer Placeholder 1"/>
          <p:cNvSpPr>
            <a:spLocks noGrp="1"/>
          </p:cNvSpPr>
          <p:nvPr>
            <p:ph type="ftr" sz="quarter" idx="10"/>
          </p:nvPr>
        </p:nvSpPr>
        <p:spPr/>
        <p:txBody>
          <a:bodyPr/>
          <a:lstStyle/>
          <a:p>
            <a:pPr defTabSz="914266">
              <a:defRPr/>
            </a:pPr>
            <a:r>
              <a:rPr lang="en-US" dirty="0">
                <a:solidFill>
                  <a:srgbClr val="000000"/>
                </a:solidFill>
              </a:rPr>
              <a:t> </a:t>
            </a:r>
          </a:p>
        </p:txBody>
      </p:sp>
      <p:sp>
        <p:nvSpPr>
          <p:cNvPr id="3" name="Header Placeholder 2"/>
          <p:cNvSpPr>
            <a:spLocks noGrp="1"/>
          </p:cNvSpPr>
          <p:nvPr>
            <p:ph type="hdr" sz="quarter" idx="11"/>
          </p:nvPr>
        </p:nvSpPr>
        <p:spPr/>
        <p:txBody>
          <a:bodyPr/>
          <a:lstStyle/>
          <a:p>
            <a:pPr defTabSz="914266">
              <a:defRPr/>
            </a:pPr>
            <a:r>
              <a:rPr lang="en-US" dirty="0">
                <a:solidFill>
                  <a:srgbClr val="000000"/>
                </a:solidFill>
              </a:rPr>
              <a:t> </a:t>
            </a:r>
          </a:p>
        </p:txBody>
      </p:sp>
      <p:sp>
        <p:nvSpPr>
          <p:cNvPr id="4" name="Slide Number Placeholder 3"/>
          <p:cNvSpPr>
            <a:spLocks noGrp="1"/>
          </p:cNvSpPr>
          <p:nvPr>
            <p:ph type="sldNum" sz="quarter" idx="12"/>
          </p:nvPr>
        </p:nvSpPr>
        <p:spPr/>
        <p:txBody>
          <a:bodyPr/>
          <a:lstStyle/>
          <a:p>
            <a:fld id="{5D00C90A-46E3-4F6E-95A0-391D41793F45}" type="slidenum">
              <a:rPr lang="en-US" smtClean="0"/>
              <a:pPr/>
              <a:t>15</a:t>
            </a:fld>
            <a:endParaRPr lang="en-US" dirty="0"/>
          </a:p>
        </p:txBody>
      </p:sp>
    </p:spTree>
    <p:extLst>
      <p:ext uri="{BB962C8B-B14F-4D97-AF65-F5344CB8AC3E}">
        <p14:creationId xmlns:p14="http://schemas.microsoft.com/office/powerpoint/2010/main" val="148538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5591" indent="-165591">
              <a:buFont typeface="Arial" panose="020B0604020202020204" pitchFamily="34" charset="0"/>
              <a:buChar char="•"/>
            </a:pPr>
            <a:r>
              <a:rPr lang="en-US" dirty="0"/>
              <a:t>As mentioned previously, software is our fastest growing area</a:t>
            </a:r>
          </a:p>
          <a:p>
            <a:pPr marL="165591" indent="-165591">
              <a:buFont typeface="Arial" panose="020B0604020202020204" pitchFamily="34" charset="0"/>
              <a:buChar char="•"/>
            </a:pPr>
            <a:endParaRPr lang="en-US" dirty="0"/>
          </a:p>
          <a:p>
            <a:pPr marL="165591" indent="-165591">
              <a:buFont typeface="Arial" panose="020B0604020202020204" pitchFamily="34" charset="0"/>
              <a:buChar char="•"/>
            </a:pPr>
            <a:r>
              <a:rPr lang="en-US" dirty="0"/>
              <a:t>Today’s 5</a:t>
            </a:r>
            <a:r>
              <a:rPr lang="en-US" baseline="30000" dirty="0"/>
              <a:t>th</a:t>
            </a:r>
            <a:r>
              <a:rPr lang="en-US" dirty="0"/>
              <a:t> Generation weapon systems are really hardware </a:t>
            </a:r>
            <a:r>
              <a:rPr lang="en-US" dirty="0" smtClean="0"/>
              <a:t>systems surrounded </a:t>
            </a:r>
            <a:r>
              <a:rPr lang="en-US" dirty="0"/>
              <a:t>by software packages</a:t>
            </a:r>
          </a:p>
          <a:p>
            <a:pPr marL="165591" indent="-165591">
              <a:buFont typeface="Arial" panose="020B0604020202020204" pitchFamily="34" charset="0"/>
              <a:buChar char="•"/>
            </a:pPr>
            <a:endParaRPr lang="en-US" dirty="0"/>
          </a:p>
          <a:p>
            <a:pPr marL="165591" indent="-165591">
              <a:buFont typeface="Arial" panose="020B0604020202020204" pitchFamily="34" charset="0"/>
              <a:buChar char="•"/>
            </a:pPr>
            <a:r>
              <a:rPr lang="en-US" dirty="0"/>
              <a:t>The new KC-46 aerial refueling tanker has more software lines of code (15M) than the F-35, F-22, B-2 and </a:t>
            </a:r>
            <a:r>
              <a:rPr lang="en-US" dirty="0" smtClean="0"/>
              <a:t>F-16…COMBINED!!! (12.7M)</a:t>
            </a:r>
            <a:endParaRPr lang="en-US" dirty="0"/>
          </a:p>
          <a:p>
            <a:pPr marL="165591" indent="-165591">
              <a:buFont typeface="Arial" panose="020B0604020202020204" pitchFamily="34" charset="0"/>
              <a:buChar char="•"/>
            </a:pPr>
            <a:endParaRPr lang="en-US" dirty="0"/>
          </a:p>
          <a:p>
            <a:pPr marL="165591" indent="-165591">
              <a:buFont typeface="Arial" panose="020B0604020202020204" pitchFamily="34" charset="0"/>
              <a:buChar char="•"/>
            </a:pPr>
            <a:r>
              <a:rPr lang="en-US" dirty="0" smtClean="0"/>
              <a:t>Our three software groups operate as a true enterprise — leading our Center on functional collaboration</a:t>
            </a:r>
          </a:p>
          <a:p>
            <a:pPr marL="165591" indent="-165591">
              <a:buFont typeface="Arial" panose="020B0604020202020204" pitchFamily="34" charset="0"/>
              <a:buChar char="•"/>
            </a:pPr>
            <a:endParaRPr lang="en-US" dirty="0" smtClean="0"/>
          </a:p>
          <a:p>
            <a:pPr marL="165591" indent="-165591">
              <a:buFont typeface="Arial" panose="020B0604020202020204" pitchFamily="34" charset="0"/>
              <a:buChar char="•"/>
            </a:pPr>
            <a:r>
              <a:rPr lang="en-US" dirty="0" smtClean="0"/>
              <a:t>This is a recruiting challenge as well…we’ve </a:t>
            </a:r>
            <a:r>
              <a:rPr lang="en-US" dirty="0"/>
              <a:t>really honed in on those Science, Technology, Engineering &amp; Math (STEM) skill sets – STEM </a:t>
            </a:r>
            <a:r>
              <a:rPr lang="en-US" dirty="0" smtClean="0"/>
              <a:t>Education &amp; recruiting </a:t>
            </a:r>
            <a:r>
              <a:rPr lang="en-US" dirty="0"/>
              <a:t>is KEY!</a:t>
            </a:r>
          </a:p>
          <a:p>
            <a:pPr marL="165591" indent="-165591">
              <a:buFont typeface="Arial" panose="020B0604020202020204" pitchFamily="34" charset="0"/>
              <a:buChar char="•"/>
            </a:pPr>
            <a:endParaRPr lang="en-US" b="1" dirty="0"/>
          </a:p>
          <a:p>
            <a:pPr marL="165591" indent="-165591">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defTabSz="914266" eaLnBrk="1" fontAlgn="auto" hangingPunct="1">
              <a:spcBef>
                <a:spcPts val="0"/>
              </a:spcBef>
              <a:spcAft>
                <a:spcPts val="0"/>
              </a:spcAft>
              <a:defRPr/>
            </a:pPr>
            <a:fld id="{F5AAB034-895E-49ED-907F-C35AC4B7816F}" type="slidenum">
              <a:rPr lang="en-US">
                <a:solidFill>
                  <a:prstClr val="black"/>
                </a:solidFill>
                <a:latin typeface="Calibri"/>
              </a:rPr>
              <a:pPr defTabSz="914266" eaLnBrk="1" fontAlgn="auto" hangingPunct="1">
                <a:spcBef>
                  <a:spcPts val="0"/>
                </a:spcBef>
                <a:spcAft>
                  <a:spcPts val="0"/>
                </a:spcAft>
                <a:defRPr/>
              </a:pPr>
              <a:t>16</a:t>
            </a:fld>
            <a:endParaRPr lang="en-US">
              <a:solidFill>
                <a:prstClr val="black"/>
              </a:solidFill>
              <a:latin typeface="Calibri"/>
            </a:endParaRPr>
          </a:p>
        </p:txBody>
      </p:sp>
    </p:spTree>
    <p:extLst>
      <p:ext uri="{BB962C8B-B14F-4D97-AF65-F5344CB8AC3E}">
        <p14:creationId xmlns:p14="http://schemas.microsoft.com/office/powerpoint/2010/main" val="33054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238992" y="4416429"/>
            <a:ext cx="6492587" cy="4183063"/>
          </a:xfrm>
        </p:spPr>
        <p:txBody>
          <a:bodyPr/>
          <a:lstStyle/>
          <a:p>
            <a:pPr marL="165237" indent="-165237">
              <a:buFont typeface="Arial" panose="020B0604020202020204" pitchFamily="34" charset="0"/>
              <a:buChar char="•"/>
            </a:pPr>
            <a:r>
              <a:rPr lang="en-US" dirty="0"/>
              <a:t>Our mission is to deliver Combat Power for America...through sustainment activities and through Logistics readiness, including depot-level maintenance, the supply chain, and air base operating activities.</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We capitalize “L” in Logistics to represent the 7 core functions of Logistics as identified in Joint Publication 4.0, Joint Logistics (Fig II-1. Core Logistics Functions</a:t>
            </a:r>
            <a:r>
              <a:rPr lang="en-US" dirty="0" smtClean="0"/>
              <a:t>).</a:t>
            </a:r>
            <a:r>
              <a:rPr lang="en-US" i="1" dirty="0" smtClean="0"/>
              <a:t>Deployment </a:t>
            </a:r>
            <a:r>
              <a:rPr lang="en-US" i="1" dirty="0"/>
              <a:t>and Distribution, Supply, Maintenance, Logistics Services, Operational Contract Support, Engineering, Health Services</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As we look forward, our vision for the future is that we will deliver globally integrated and agile Logistics and sustainment solutions for our Joint Force Commanders….As the strategic operating environment changes, we will evolve and adapt accordingly.</a:t>
            </a:r>
          </a:p>
          <a:p>
            <a:pPr marL="165237" indent="-165237">
              <a:buFont typeface="Arial" panose="020B0604020202020204" pitchFamily="34" charset="0"/>
              <a:buChar char="•"/>
            </a:pPr>
            <a:endParaRPr lang="en-US" dirty="0"/>
          </a:p>
          <a:p>
            <a:r>
              <a:rPr lang="en-US" u="sng" dirty="0"/>
              <a:t>Side Note</a:t>
            </a:r>
            <a:r>
              <a:rPr lang="en-US" dirty="0"/>
              <a:t>:</a:t>
            </a:r>
          </a:p>
          <a:p>
            <a:pPr marL="165237" indent="-165237">
              <a:buFont typeface="Arial" panose="020B0604020202020204" pitchFamily="34" charset="0"/>
              <a:buChar char="•"/>
            </a:pPr>
            <a:r>
              <a:rPr lang="en-US" dirty="0"/>
              <a:t>Sustainment is one of the six joint functions (command and control [C2], intelligence, fires, movement and maneuver, protection, and sustainment) described in Joint Publication (JP) 3-0, Joint Operations.  Sustainment can determine the depth, pace, and endurance of operations. </a:t>
            </a:r>
          </a:p>
          <a:p>
            <a:pPr marL="165237" indent="-16523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2</a:t>
            </a:fld>
            <a:endParaRPr lang="en-US" dirty="0"/>
          </a:p>
        </p:txBody>
      </p:sp>
    </p:spTree>
    <p:extLst>
      <p:ext uri="{BB962C8B-B14F-4D97-AF65-F5344CB8AC3E}">
        <p14:creationId xmlns:p14="http://schemas.microsoft.com/office/powerpoint/2010/main" val="557354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258907" y="4415332"/>
            <a:ext cx="6462712" cy="4183063"/>
          </a:xfrm>
        </p:spPr>
        <p:txBody>
          <a:bodyPr/>
          <a:lstStyle/>
          <a:p>
            <a:pPr marL="165237" indent="-165237">
              <a:spcBef>
                <a:spcPts val="0"/>
              </a:spcBef>
              <a:buFont typeface="Arial" panose="020B0604020202020204" pitchFamily="34" charset="0"/>
              <a:buChar char="•"/>
            </a:pPr>
            <a:r>
              <a:rPr lang="en-US" dirty="0"/>
              <a:t>These are our priorities and they are reflected in our Strategic Plan.</a:t>
            </a:r>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r>
              <a:rPr lang="en-US" dirty="0"/>
              <a:t>Our number one job is to deliver combat power through our Air Logistics Centers, our Supply Wings, and from our Air Base Wings.</a:t>
            </a:r>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r>
              <a:rPr lang="en-US" dirty="0"/>
              <a:t>We are focused on accelerating Logistics integration across the globe as we shape the future of the Global Logistics enterprise and our ability to Command and Control Logistics in the current and future strategic operating environments.</a:t>
            </a:r>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r>
              <a:rPr lang="en-US" dirty="0"/>
              <a:t>Since the Air Force Sustainment Center stood up in </a:t>
            </a:r>
            <a:r>
              <a:rPr lang="en-US" dirty="0" smtClean="0"/>
              <a:t>2012, </a:t>
            </a:r>
            <a:r>
              <a:rPr lang="en-US" dirty="0"/>
              <a:t>our focus has been on delivering more combat capability with fewer dollars…we maximize efficiency without sacrificing </a:t>
            </a:r>
            <a:r>
              <a:rPr lang="en-US" dirty="0" smtClean="0"/>
              <a:t>effectiveness</a:t>
            </a:r>
            <a:r>
              <a:rPr lang="en-US" dirty="0"/>
              <a:t>. </a:t>
            </a:r>
            <a:r>
              <a:rPr lang="en-US" dirty="0" smtClean="0"/>
              <a:t> We have realized billions in cost avoidance and savings by driving “cost consciousness” into our management teams and workforce.  </a:t>
            </a:r>
            <a:endParaRPr lang="en-US" dirty="0"/>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r>
              <a:rPr lang="en-US" dirty="0"/>
              <a:t>We are only as good as the people on our team, therefore we prioritize development and support for our Total Force Airmen…active duty, reserve, guard, civilians, and contractors.  Whenever we talk about Airmen, we talk about ALL our Airmen…we are a single team that is sustaining our Air Force today and preparing for the challenges of tomorrow.</a:t>
            </a:r>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3</a:t>
            </a:fld>
            <a:endParaRPr lang="en-US" dirty="0"/>
          </a:p>
        </p:txBody>
      </p:sp>
    </p:spTree>
    <p:extLst>
      <p:ext uri="{BB962C8B-B14F-4D97-AF65-F5344CB8AC3E}">
        <p14:creationId xmlns:p14="http://schemas.microsoft.com/office/powerpoint/2010/main" val="8384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219075" y="4416429"/>
            <a:ext cx="6562292" cy="4183063"/>
          </a:xfrm>
        </p:spPr>
        <p:txBody>
          <a:bodyPr>
            <a:normAutofit/>
          </a:bodyPr>
          <a:lstStyle/>
          <a:p>
            <a:pPr marL="165237" indent="-165237">
              <a:spcBef>
                <a:spcPts val="0"/>
              </a:spcBef>
              <a:buFont typeface="Arial" panose="020B0604020202020204" pitchFamily="34" charset="0"/>
              <a:buChar char="•"/>
            </a:pPr>
            <a:r>
              <a:rPr lang="en-US" dirty="0"/>
              <a:t>The Air Force Sustainment Center is one of the six “centers” in Air Force Materiel Command.</a:t>
            </a:r>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r>
              <a:rPr lang="en-US" dirty="0"/>
              <a:t>At the top of this slide is the Air Force Nuclear Weapons Center, at Kirtland AFB, NM.</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The </a:t>
            </a:r>
            <a:r>
              <a:rPr lang="en-US" dirty="0"/>
              <a:t>Air Force Research Laboratory is next, followed by the Air Force Life Cycle Management Center, both headquartered at Wright-Patterson AFB, OH. </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Next </a:t>
            </a:r>
            <a:r>
              <a:rPr lang="en-US" dirty="0"/>
              <a:t>is the  Air Force Test Center at Edwards AFB, CA, followed by the Air Force Sustainment Center at Tinker AFB, OK.  </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Finally</a:t>
            </a:r>
            <a:r>
              <a:rPr lang="en-US" dirty="0"/>
              <a:t>, the newest center is the Air Force Installation and Mission Support Center at Joint Base San Antonio – </a:t>
            </a:r>
            <a:r>
              <a:rPr lang="en-US" dirty="0" err="1"/>
              <a:t>Lackland</a:t>
            </a:r>
            <a:r>
              <a:rPr lang="en-US" dirty="0"/>
              <a:t>, TX.</a:t>
            </a:r>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r>
              <a:rPr lang="en-US" dirty="0"/>
              <a:t>Together, these six commands “Deliver and support agile war-winning capabilities</a:t>
            </a:r>
            <a:endParaRPr dirty="0"/>
          </a:p>
        </p:txBody>
      </p:sp>
      <p:sp>
        <p:nvSpPr>
          <p:cNvPr id="3" name="Slide Number Placeholder 2"/>
          <p:cNvSpPr>
            <a:spLocks noGrp="1"/>
          </p:cNvSpPr>
          <p:nvPr>
            <p:ph type="sldNum" sz="quarter" idx="10"/>
          </p:nvPr>
        </p:nvSpPr>
        <p:spPr/>
        <p:txBody>
          <a:bodyPr/>
          <a:lstStyle/>
          <a:p>
            <a:fld id="{5D00C90A-46E3-4F6E-95A0-391D41793F45}" type="slidenum">
              <a:rPr lang="en-US" smtClean="0"/>
              <a:pPr/>
              <a:t>4</a:t>
            </a:fld>
            <a:endParaRPr lang="en-US" dirty="0"/>
          </a:p>
        </p:txBody>
      </p:sp>
    </p:spTree>
    <p:extLst>
      <p:ext uri="{BB962C8B-B14F-4D97-AF65-F5344CB8AC3E}">
        <p14:creationId xmlns:p14="http://schemas.microsoft.com/office/powerpoint/2010/main" val="376671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219075" y="4416429"/>
            <a:ext cx="6562292" cy="4183063"/>
          </a:xfrm>
        </p:spPr>
        <p:txBody>
          <a:bodyPr/>
          <a:lstStyle/>
          <a:p>
            <a:pPr marL="165237" indent="-165237">
              <a:spcBef>
                <a:spcPts val="0"/>
              </a:spcBef>
              <a:buFont typeface="Arial" panose="020B0604020202020204" pitchFamily="34" charset="0"/>
              <a:buChar char="•"/>
            </a:pPr>
            <a:r>
              <a:rPr lang="en-US" dirty="0" smtClean="0"/>
              <a:t>This graphic depicts the footprint of the AFSC across 26 locations in 18 states, Australia, Japan &amp; the UK.</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The outlined blue, green, yellow, and magenta states of UT, OK, IL, and GA, highlight the locations of the Complex and Wing headquarters and are associated with the colored boxes on the next slide.  </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The other colored locations are the subordinate units to the headquarters.</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The locations at </a:t>
            </a:r>
            <a:r>
              <a:rPr lang="en-US" dirty="0" err="1" smtClean="0"/>
              <a:t>Kadena</a:t>
            </a:r>
            <a:r>
              <a:rPr lang="en-US" dirty="0" smtClean="0"/>
              <a:t> Air Base, in Japan and RAF </a:t>
            </a:r>
            <a:r>
              <a:rPr lang="en-US" dirty="0" err="1" smtClean="0"/>
              <a:t>Mildenhall</a:t>
            </a:r>
            <a:r>
              <a:rPr lang="en-US" dirty="0" smtClean="0"/>
              <a:t> in the United Kingdom support PACAF and USAFE respectively.</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r>
              <a:rPr lang="en-US" dirty="0" smtClean="0"/>
              <a:t>Of note, the Air Force Sustainment Center provides on-site missile maintenance at three of the Global Strike Command bases – </a:t>
            </a:r>
            <a:r>
              <a:rPr lang="en-US" dirty="0" err="1" smtClean="0"/>
              <a:t>Malmstrom</a:t>
            </a:r>
            <a:r>
              <a:rPr lang="en-US" dirty="0" smtClean="0"/>
              <a:t>, F.E. Warren, and Minot.</a:t>
            </a:r>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endParaRPr lang="en-US" dirty="0" smtClean="0"/>
          </a:p>
          <a:p>
            <a:pPr marL="165237" indent="-165237">
              <a:spcBef>
                <a:spcPts val="0"/>
              </a:spcBef>
              <a:buFont typeface="Arial" panose="020B0604020202020204" pitchFamily="34" charset="0"/>
              <a:buChar char="•"/>
            </a:pPr>
            <a:endParaRPr lang="en-US" dirty="0"/>
          </a:p>
          <a:p>
            <a:pPr marL="165237" indent="-165237">
              <a:spcBef>
                <a:spcPts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5</a:t>
            </a:fld>
            <a:endParaRPr lang="en-US" dirty="0"/>
          </a:p>
        </p:txBody>
      </p:sp>
    </p:spTree>
    <p:extLst>
      <p:ext uri="{BB962C8B-B14F-4D97-AF65-F5344CB8AC3E}">
        <p14:creationId xmlns:p14="http://schemas.microsoft.com/office/powerpoint/2010/main" val="50908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238577" y="4276226"/>
            <a:ext cx="6222061" cy="4050267"/>
          </a:xfrm>
        </p:spPr>
        <p:txBody>
          <a:bodyPr/>
          <a:lstStyle/>
          <a:p>
            <a:pPr marL="159272" indent="-159272">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The Air Force Sustainment Center is Headquartered here at Tinker AFB and consists of </a:t>
            </a:r>
            <a:r>
              <a:rPr lang="en-US" dirty="0" smtClean="0">
                <a:latin typeface="Arial" panose="020B0604020202020204" pitchFamily="34" charset="0"/>
                <a:cs typeface="Arial" panose="020B0604020202020204" pitchFamily="34" charset="0"/>
              </a:rPr>
              <a:t>approximately  40,000 </a:t>
            </a:r>
            <a:r>
              <a:rPr lang="en-US" dirty="0">
                <a:latin typeface="Arial" panose="020B0604020202020204" pitchFamily="34" charset="0"/>
                <a:cs typeface="Arial" panose="020B0604020202020204" pitchFamily="34" charset="0"/>
              </a:rPr>
              <a:t>military, civilian, and contract personnel.  </a:t>
            </a:r>
          </a:p>
          <a:p>
            <a:pPr marL="159272" indent="-159272">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9272" indent="-159272">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There are eight Complex and Wing commanders from four bases in UT, OK, GA, and IL that report directly to </a:t>
            </a:r>
            <a:r>
              <a:rPr lang="en-US" dirty="0" smtClean="0">
                <a:latin typeface="Arial" panose="020B0604020202020204" pitchFamily="34" charset="0"/>
                <a:cs typeface="Arial" panose="020B0604020202020204" pitchFamily="34" charset="0"/>
              </a:rPr>
              <a:t>AFSC/CC, </a:t>
            </a:r>
            <a:r>
              <a:rPr lang="en-US" dirty="0">
                <a:latin typeface="Arial" panose="020B0604020202020204" pitchFamily="34" charset="0"/>
                <a:cs typeface="Arial" panose="020B0604020202020204" pitchFamily="34" charset="0"/>
              </a:rPr>
              <a:t>and each one is highlighted in subsequent slides.</a:t>
            </a:r>
          </a:p>
          <a:p>
            <a:pPr marL="159272" indent="-159272">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9272" indent="-159272">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In addition to the three Air Logistic Complexes we have three Air Base Wings and two Supply Chain Wings.  These commands represent the entire depot capability and the supply chain of the Air Force.</a:t>
            </a:r>
          </a:p>
          <a:p>
            <a:pPr marL="159272" indent="-159272">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9272" indent="-159272">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The colors highlight the co-located commands and will be shown again on the next two slides to provide a consistent way to track which activities belong to which organizations within AFSC.</a:t>
            </a:r>
          </a:p>
          <a:p>
            <a:pPr marL="159272" indent="-159272">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59272" indent="-159272">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Although these organizations are dispersed geographically, we operate as a single team to deliver combat power</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00C90A-46E3-4F6E-95A0-391D41793F45}" type="slidenum">
              <a:rPr lang="en-US" smtClean="0"/>
              <a:pPr/>
              <a:t>6</a:t>
            </a:fld>
            <a:endParaRPr lang="en-US" dirty="0"/>
          </a:p>
        </p:txBody>
      </p:sp>
    </p:spTree>
    <p:extLst>
      <p:ext uri="{BB962C8B-B14F-4D97-AF65-F5344CB8AC3E}">
        <p14:creationId xmlns:p14="http://schemas.microsoft.com/office/powerpoint/2010/main" val="58983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322263"/>
            <a:ext cx="5986463" cy="3368675"/>
          </a:xfrm>
        </p:spPr>
      </p:sp>
      <p:sp>
        <p:nvSpPr>
          <p:cNvPr id="5" name="Notes Placeholder 4"/>
          <p:cNvSpPr>
            <a:spLocks noGrp="1"/>
          </p:cNvSpPr>
          <p:nvPr>
            <p:ph type="body" sz="quarter" idx="11"/>
          </p:nvPr>
        </p:nvSpPr>
        <p:spPr>
          <a:xfrm>
            <a:off x="165822" y="4192830"/>
            <a:ext cx="6721619" cy="4705490"/>
          </a:xfrm>
        </p:spPr>
        <p:txBody>
          <a:bodyPr/>
          <a:lstStyle/>
          <a:p>
            <a:pPr marL="165237" indent="-165237">
              <a:spcBef>
                <a:spcPts val="0"/>
              </a:spcBef>
              <a:buFont typeface="Arial" panose="020B0604020202020204" pitchFamily="34" charset="0"/>
              <a:buChar char="•"/>
            </a:pPr>
            <a:r>
              <a:rPr lang="en-US" sz="1000" dirty="0"/>
              <a:t>This slide has a lot of information on it.  It really shows what happens at each of the ALCs:</a:t>
            </a:r>
          </a:p>
          <a:p>
            <a:pPr marL="165237" indent="-165237">
              <a:spcBef>
                <a:spcPts val="0"/>
              </a:spcBef>
              <a:buFont typeface="Arial" panose="020B0604020202020204" pitchFamily="34" charset="0"/>
              <a:buChar char="•"/>
            </a:pPr>
            <a:r>
              <a:rPr lang="en-US" sz="1000" dirty="0"/>
              <a:t>Ogden Air Logistics Complex (blue) is headquartered at Hill Air Force Base, Utah.  The complex provides logistics, support, and maintenance for fighter aircraft: the F-35 Lightning II and F-22 Raptor (5th generation), as well as F-16 and A-10. Additionally, it supports C-130 Hercules, T-38 Talon, and ICBMs.</a:t>
            </a:r>
          </a:p>
          <a:p>
            <a:pPr marL="165237" indent="-165237">
              <a:spcBef>
                <a:spcPts val="0"/>
              </a:spcBef>
              <a:buFont typeface="Arial" panose="020B0604020202020204" pitchFamily="34" charset="0"/>
              <a:buChar char="•"/>
            </a:pPr>
            <a:r>
              <a:rPr lang="en-US" sz="1000" dirty="0"/>
              <a:t>Ogden is one of the leading providers of software, </a:t>
            </a:r>
            <a:r>
              <a:rPr lang="en-US" sz="1000" dirty="0" err="1"/>
              <a:t>pneudraulics</a:t>
            </a:r>
            <a:r>
              <a:rPr lang="en-US" sz="1000" dirty="0"/>
              <a:t>, secondary power systems, composites and ICBM rocket motors for the DoD.  It also specializes in landing gear for the AF and other components in DoD.</a:t>
            </a:r>
          </a:p>
          <a:p>
            <a:pPr marL="165237" indent="-165237">
              <a:spcBef>
                <a:spcPts val="0"/>
              </a:spcBef>
              <a:buFont typeface="Arial" panose="020B0604020202020204" pitchFamily="34" charset="0"/>
              <a:buChar char="•"/>
            </a:pPr>
            <a:r>
              <a:rPr lang="en-US" sz="1000" dirty="0"/>
              <a:t>As depicted in the previous slide, the Ogden ALC has ten geographically separated locations that perform aircraft, missile and electronics maintenance, regeneration and storage.  The 309th Aerospace Maintenance and Regeneration Group (AMARG) located at Davis-</a:t>
            </a:r>
            <a:r>
              <a:rPr lang="en-US" sz="1000" dirty="0" err="1"/>
              <a:t>Monthan</a:t>
            </a:r>
            <a:r>
              <a:rPr lang="en-US" sz="1000" dirty="0"/>
              <a:t> AFB, Ariz., also belongs to the Ogden Complex.  The 309th AMARG is our Nation’s Reservoir of Air and Space Power.  We recently reclaimed a B-52 from 7 years of storage to return it back to service to meet Global Strike Command mission requirements.  </a:t>
            </a:r>
          </a:p>
          <a:p>
            <a:pPr marL="165237" indent="-165237">
              <a:spcBef>
                <a:spcPts val="0"/>
              </a:spcBef>
              <a:buFont typeface="Arial" panose="020B0604020202020204" pitchFamily="34" charset="0"/>
              <a:buChar char="•"/>
            </a:pPr>
            <a:r>
              <a:rPr lang="en-US" sz="1000" dirty="0"/>
              <a:t>The Oklahoma City Air Logistics Complex, here at Tinker Air Force Base, is one of the largest units in Air Force Materiel Command. The complex performs programmed depot maintenance (PDM) on the KC-135, B-1, B-52, and E-3 aircraft, and expanded phase maintenance on the E-6. The OC-ALC is the “engine complex” for the AF.  It provides maintenance, repair and overhaul of multiple engines for the Air Force, Air Force Reserve, Air National Guard, Navy and Foreign Military Sales, including the F-107 engine for the cruise missiles.</a:t>
            </a:r>
          </a:p>
          <a:p>
            <a:pPr marL="165237" indent="-165237">
              <a:spcBef>
                <a:spcPts val="0"/>
              </a:spcBef>
              <a:buFont typeface="Arial" panose="020B0604020202020204" pitchFamily="34" charset="0"/>
              <a:buChar char="•"/>
            </a:pPr>
            <a:r>
              <a:rPr lang="en-US" sz="1000" dirty="0"/>
              <a:t>Additionally, the complex is responsible for the maintenance, repair and overhaul of a myriad of Air Force and Navy airborne accessory components, and the development and sustainment of a diverse portfolio of operational flight programs, test equipment, and industrial automation software.</a:t>
            </a:r>
          </a:p>
          <a:p>
            <a:pPr marL="165237" indent="-165237">
              <a:spcBef>
                <a:spcPts val="0"/>
              </a:spcBef>
              <a:buFont typeface="Arial" panose="020B0604020202020204" pitchFamily="34" charset="0"/>
              <a:buChar char="•"/>
            </a:pPr>
            <a:r>
              <a:rPr lang="en-US" sz="1000" dirty="0"/>
              <a:t>The Warner Robins ALC provides depot maintenance, engineering support, and software development to F-15, C-5, C-130, and C-17 aircraft. While </a:t>
            </a:r>
            <a:r>
              <a:rPr lang="en-US" sz="1000" dirty="0" err="1"/>
              <a:t>Odgen</a:t>
            </a:r>
            <a:r>
              <a:rPr lang="en-US" sz="1000" dirty="0"/>
              <a:t> is the “Landing Gear” depot, and OKC is the “Engine” depot, Warner Robins is the “Avionics Depot” for the Air Force and it provides combat-ready avionics parts and services to our warfighting forces, including for some of our nuclear components, such as the ALCMs.  </a:t>
            </a:r>
          </a:p>
          <a:p>
            <a:pPr marL="165237" indent="-165237">
              <a:spcBef>
                <a:spcPts val="0"/>
              </a:spcBef>
              <a:buFont typeface="Arial" panose="020B0604020202020204" pitchFamily="34" charset="0"/>
              <a:buChar char="•"/>
            </a:pPr>
            <a:r>
              <a:rPr lang="en-US" sz="1000" dirty="0"/>
              <a:t>A key “take away” from the Air Logistics Complex slides is that it takes all three to sustain a single weapons system – the airframes, landing gear, engines, and avionics.  </a:t>
            </a:r>
          </a:p>
          <a:p>
            <a:pPr marL="165237" indent="-165237">
              <a:spcBef>
                <a:spcPts val="0"/>
              </a:spcBef>
              <a:buFont typeface="Arial" panose="020B0604020202020204" pitchFamily="34" charset="0"/>
              <a:buChar char="•"/>
            </a:pPr>
            <a:r>
              <a:rPr lang="en-US" sz="1000" dirty="0"/>
              <a:t>It also takes all three Complexes to sustain critical components of the nuclear enterprise.</a:t>
            </a:r>
          </a:p>
          <a:p>
            <a:pPr marL="165237" indent="-165237">
              <a:spcBef>
                <a:spcPts val="0"/>
              </a:spcBef>
              <a:buFont typeface="Arial" panose="020B0604020202020204" pitchFamily="34" charset="0"/>
              <a:buChar char="•"/>
            </a:pPr>
            <a:r>
              <a:rPr lang="en-US" sz="1000" dirty="0"/>
              <a:t>At the bottom of the slide is our supply chain that underpins the entire enterprise from strategic sourcing, nuclear weapons related materials, fuels, vehicles, and item management and distribution.</a:t>
            </a:r>
          </a:p>
          <a:p>
            <a:pPr marL="165237" indent="-165237">
              <a:spcBef>
                <a:spcPts val="0"/>
              </a:spcBef>
              <a:buFont typeface="Arial" panose="020B0604020202020204" pitchFamily="34" charset="0"/>
              <a:buChar char="•"/>
            </a:pPr>
            <a:r>
              <a:rPr lang="en-US" sz="1000" dirty="0"/>
              <a:t>Together, these ALCs and the supply chain provide significant strategic value for our nation.</a:t>
            </a:r>
          </a:p>
        </p:txBody>
      </p:sp>
      <p:sp>
        <p:nvSpPr>
          <p:cNvPr id="3" name="Slide Number Placeholder 2"/>
          <p:cNvSpPr>
            <a:spLocks noGrp="1"/>
          </p:cNvSpPr>
          <p:nvPr>
            <p:ph type="sldNum" sz="quarter" idx="12"/>
          </p:nvPr>
        </p:nvSpPr>
        <p:spPr/>
        <p:txBody>
          <a:bodyPr/>
          <a:lstStyle/>
          <a:p>
            <a:fld id="{5D00C90A-46E3-4F6E-95A0-391D41793F45}" type="slidenum">
              <a:rPr lang="en-US" smtClean="0"/>
              <a:pPr/>
              <a:t>7</a:t>
            </a:fld>
            <a:endParaRPr lang="en-US" dirty="0"/>
          </a:p>
        </p:txBody>
      </p:sp>
    </p:spTree>
    <p:extLst>
      <p:ext uri="{BB962C8B-B14F-4D97-AF65-F5344CB8AC3E}">
        <p14:creationId xmlns:p14="http://schemas.microsoft.com/office/powerpoint/2010/main" val="12509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246063"/>
            <a:ext cx="6432550" cy="3619500"/>
          </a:xfrm>
        </p:spPr>
      </p:sp>
      <p:sp>
        <p:nvSpPr>
          <p:cNvPr id="5" name="Notes Placeholder 4"/>
          <p:cNvSpPr>
            <a:spLocks noGrp="1"/>
          </p:cNvSpPr>
          <p:nvPr>
            <p:ph type="body" sz="quarter" idx="11"/>
          </p:nvPr>
        </p:nvSpPr>
        <p:spPr>
          <a:xfrm>
            <a:off x="238993" y="4875886"/>
            <a:ext cx="6771408" cy="4183063"/>
          </a:xfrm>
        </p:spPr>
        <p:txBody>
          <a:bodyPr/>
          <a:lstStyle/>
          <a:p>
            <a:pPr marL="165237" indent="-165237">
              <a:spcBef>
                <a:spcPts val="0"/>
              </a:spcBef>
              <a:buFont typeface="Arial" panose="020B0604020202020204" pitchFamily="34" charset="0"/>
              <a:buChar char="•"/>
            </a:pPr>
            <a:r>
              <a:rPr lang="en-US" sz="1100" dirty="0"/>
              <a:t>The 448 SCMW (left side) is essentially “wholesale” and the 635 SCOW (right side) is essentially “retail” for AF supply requirements</a:t>
            </a:r>
          </a:p>
          <a:p>
            <a:pPr marL="165237" indent="-165237">
              <a:spcBef>
                <a:spcPts val="0"/>
              </a:spcBef>
              <a:buFont typeface="Arial" panose="020B0604020202020204" pitchFamily="34" charset="0"/>
              <a:buChar char="•"/>
            </a:pPr>
            <a:r>
              <a:rPr lang="en-US" sz="1100" dirty="0"/>
              <a:t>In a Supply Chain Operations Reference Model depicted on the left side, the 448th does “Plan and Source,” the ALCs do “Make and Repair,” and the 635th does “Deliver and Return”</a:t>
            </a:r>
          </a:p>
          <a:p>
            <a:pPr marL="165237" indent="-165237">
              <a:spcBef>
                <a:spcPts val="0"/>
              </a:spcBef>
              <a:buFont typeface="Arial" panose="020B0604020202020204" pitchFamily="34" charset="0"/>
              <a:buChar char="•"/>
            </a:pPr>
            <a:r>
              <a:rPr lang="en-US" sz="1100" dirty="0"/>
              <a:t>The 448</a:t>
            </a:r>
            <a:r>
              <a:rPr lang="en-US" sz="1100" baseline="30000" dirty="0"/>
              <a:t>th</a:t>
            </a:r>
            <a:r>
              <a:rPr lang="en-US" sz="1100" dirty="0"/>
              <a:t> manages critical items for our nuclear enterprise.  </a:t>
            </a:r>
          </a:p>
          <a:p>
            <a:pPr marL="165237" indent="-165237">
              <a:spcBef>
                <a:spcPts val="0"/>
              </a:spcBef>
              <a:buFont typeface="Arial" panose="020B0604020202020204" pitchFamily="34" charset="0"/>
              <a:buChar char="•"/>
            </a:pPr>
            <a:r>
              <a:rPr lang="en-US" sz="1100" dirty="0"/>
              <a:t>It also supports our warfighters by paying careful attention to asset availability and plans ahead to make sure that we have the right parts on the right shelves at the right time.  </a:t>
            </a:r>
          </a:p>
          <a:p>
            <a:pPr marL="165237" indent="-165237">
              <a:spcBef>
                <a:spcPts val="0"/>
              </a:spcBef>
              <a:buFont typeface="Arial" panose="020B0604020202020204" pitchFamily="34" charset="0"/>
              <a:buChar char="•"/>
            </a:pPr>
            <a:r>
              <a:rPr lang="en-US" sz="1100" dirty="0"/>
              <a:t>The 448</a:t>
            </a:r>
            <a:r>
              <a:rPr lang="en-US" sz="1100" baseline="30000" dirty="0"/>
              <a:t>th</a:t>
            </a:r>
            <a:r>
              <a:rPr lang="en-US" sz="1100" dirty="0"/>
              <a:t> also works closely with over 60 partner nations.  This support network is part of our Foreign Military Sales agreements.</a:t>
            </a:r>
          </a:p>
          <a:p>
            <a:pPr marL="165237" indent="-165237">
              <a:spcBef>
                <a:spcPts val="0"/>
              </a:spcBef>
              <a:buFont typeface="Arial" panose="020B0604020202020204" pitchFamily="34" charset="0"/>
              <a:buChar char="•"/>
            </a:pPr>
            <a:endParaRPr lang="en-US" sz="1100" dirty="0"/>
          </a:p>
          <a:p>
            <a:pPr marL="165237" indent="-165237">
              <a:spcBef>
                <a:spcPts val="0"/>
              </a:spcBef>
              <a:buFont typeface="Arial" panose="020B0604020202020204" pitchFamily="34" charset="0"/>
              <a:buChar char="•"/>
            </a:pPr>
            <a:r>
              <a:rPr lang="en-US" sz="1100" dirty="0"/>
              <a:t>The 635th SCOW is the supply chain’s first responder. Their goal is to provide any customer the parts and information they need to meet their requirements 24 – 7 – 365.</a:t>
            </a:r>
          </a:p>
          <a:p>
            <a:pPr marL="165237" indent="-165237">
              <a:spcBef>
                <a:spcPts val="0"/>
              </a:spcBef>
              <a:buFont typeface="Arial" panose="020B0604020202020204" pitchFamily="34" charset="0"/>
              <a:buChar char="•"/>
            </a:pPr>
            <a:r>
              <a:rPr lang="en-US" sz="1100" dirty="0"/>
              <a:t>On the right side of the slide you see a graphic that represents a flight line that identifies a need for a supply item, the information flow from the maintenance shops through the supply management organizations to the suppliers, and then the distribution of an item from a supplier back to the flight line.  </a:t>
            </a:r>
          </a:p>
          <a:p>
            <a:pPr marL="165237" indent="-165237">
              <a:spcBef>
                <a:spcPts val="0"/>
              </a:spcBef>
              <a:buFont typeface="Arial" panose="020B0604020202020204" pitchFamily="34" charset="0"/>
              <a:buChar char="•"/>
            </a:pPr>
            <a:r>
              <a:rPr lang="en-US" sz="1100" dirty="0"/>
              <a:t>They are also responsible for 100% Positive Inventory Control for nuclear weapons related materials, WRM global management, vehicle and equipment maintenance support, and the AF petroleum agency.</a:t>
            </a:r>
          </a:p>
          <a:p>
            <a:pPr marL="165237" indent="-165237">
              <a:spcBef>
                <a:spcPts val="0"/>
              </a:spcBef>
              <a:buFont typeface="Arial" panose="020B0604020202020204" pitchFamily="34" charset="0"/>
              <a:buChar char="•"/>
            </a:pPr>
            <a:r>
              <a:rPr lang="en-US" sz="1100" dirty="0"/>
              <a:t>The 635</a:t>
            </a:r>
            <a:r>
              <a:rPr lang="en-US" sz="1100" baseline="30000" dirty="0"/>
              <a:t>th</a:t>
            </a:r>
            <a:r>
              <a:rPr lang="en-US" sz="1100" dirty="0"/>
              <a:t> is also responsible for all Basic Expeditionary Airfield Resources (BEAR) through the 635</a:t>
            </a:r>
            <a:r>
              <a:rPr lang="en-US" sz="1100" baseline="30000" dirty="0"/>
              <a:t>th</a:t>
            </a:r>
            <a:r>
              <a:rPr lang="en-US" sz="1100" dirty="0"/>
              <a:t> Materiel Maintenance Group at Holloman AFB, NM, as well as the Consolidated Mobility Bag Agency at Wright-Patterson AFB, OH.</a:t>
            </a:r>
          </a:p>
          <a:p>
            <a:pPr marL="165237" indent="-165237">
              <a:spcBef>
                <a:spcPts val="0"/>
              </a:spcBef>
              <a:buFont typeface="Arial" panose="020B0604020202020204" pitchFamily="34" charset="0"/>
              <a:buChar char="•"/>
            </a:pPr>
            <a:r>
              <a:rPr lang="en-US" sz="1100" dirty="0"/>
              <a:t>Basically, all the combat enablers, such as POL, ammo, vehicles, support equipment, and WRM are managed through the 635</a:t>
            </a:r>
            <a:r>
              <a:rPr lang="en-US" sz="1100" baseline="30000" dirty="0"/>
              <a:t>th</a:t>
            </a:r>
            <a:r>
              <a:rPr lang="en-US" sz="1100" dirty="0"/>
              <a:t>. </a:t>
            </a:r>
          </a:p>
        </p:txBody>
      </p:sp>
      <p:sp>
        <p:nvSpPr>
          <p:cNvPr id="3" name="Slide Number Placeholder 2"/>
          <p:cNvSpPr>
            <a:spLocks noGrp="1"/>
          </p:cNvSpPr>
          <p:nvPr>
            <p:ph type="sldNum" sz="quarter" idx="12"/>
          </p:nvPr>
        </p:nvSpPr>
        <p:spPr/>
        <p:txBody>
          <a:bodyPr/>
          <a:lstStyle/>
          <a:p>
            <a:fld id="{5D00C90A-46E3-4F6E-95A0-391D41793F45}" type="slidenum">
              <a:rPr lang="en-US" smtClean="0"/>
              <a:pPr/>
              <a:t>8</a:t>
            </a:fld>
            <a:endParaRPr lang="en-US" dirty="0"/>
          </a:p>
        </p:txBody>
      </p:sp>
    </p:spTree>
    <p:extLst>
      <p:ext uri="{BB962C8B-B14F-4D97-AF65-F5344CB8AC3E}">
        <p14:creationId xmlns:p14="http://schemas.microsoft.com/office/powerpoint/2010/main" val="39828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219075" y="4416429"/>
            <a:ext cx="6612082" cy="4183063"/>
          </a:xfrm>
        </p:spPr>
        <p:txBody>
          <a:bodyPr/>
          <a:lstStyle/>
          <a:p>
            <a:pPr marL="165237" indent="-165237">
              <a:buFont typeface="Arial" panose="020B0604020202020204" pitchFamily="34" charset="0"/>
              <a:buChar char="•"/>
            </a:pPr>
            <a:r>
              <a:rPr lang="en-US" dirty="0"/>
              <a:t>The three Air Base Wings in UT, OK, and GA are Power Projection Platforms. The Air Base Wings provide installation support to over 140 Associate Units with more than 75,000 personnel. </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They not only enable the complexes to perform their critical work, they also directly enable some of our nation’s most important combat wings by providing an airfield, force protection, and installation support for the mission and personnel.  </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At Hill, the 75 ABW supports the 388th and 419th Fighter Wings, including the first combat coded operational Air Force F-35 squadron, the 34th FS.</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Here at Tinker, the 72 ABW supports the 552d Air Control Wing, the AF’s only E-3 AWACS  wing, as well as STRATCOM Wing One, and the 507th Air Refueling Wing (AF Reserve KC-135).</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At Robins, the 78 ABW supports the 461st Air Control Wing, the AF’s only E-8 JSTARS Wing, and the 116th Wing, GA ANG.</a:t>
            </a:r>
          </a:p>
          <a:p>
            <a:pPr marL="165237" indent="-165237">
              <a:buFont typeface="Arial" panose="020B0604020202020204" pitchFamily="34" charset="0"/>
              <a:buChar char="•"/>
            </a:pPr>
            <a:endParaRPr lang="en-US" dirty="0"/>
          </a:p>
          <a:p>
            <a:pPr marL="165237" indent="-165237">
              <a:buFont typeface="Arial" panose="020B0604020202020204" pitchFamily="34" charset="0"/>
              <a:buChar char="•"/>
            </a:pPr>
            <a:r>
              <a:rPr lang="en-US" dirty="0"/>
              <a:t>The ABWs also proudly support other key mission partners, such as NAOC  (National Airborne Operations Center).</a:t>
            </a:r>
          </a:p>
          <a:p>
            <a:pPr marL="165237" indent="-16523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D00C90A-46E3-4F6E-95A0-391D41793F45}" type="slidenum">
              <a:rPr lang="en-US" smtClean="0"/>
              <a:pPr/>
              <a:t>9</a:t>
            </a:fld>
            <a:endParaRPr lang="en-US" dirty="0"/>
          </a:p>
        </p:txBody>
      </p:sp>
    </p:spTree>
    <p:extLst>
      <p:ext uri="{BB962C8B-B14F-4D97-AF65-F5344CB8AC3E}">
        <p14:creationId xmlns:p14="http://schemas.microsoft.com/office/powerpoint/2010/main" val="3103558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50191" name="Rectangle 15"/>
          <p:cNvSpPr>
            <a:spLocks noGrp="1" noChangeArrowheads="1"/>
          </p:cNvSpPr>
          <p:nvPr>
            <p:ph type="ctrTitle"/>
          </p:nvPr>
        </p:nvSpPr>
        <p:spPr>
          <a:xfrm>
            <a:off x="3237877" y="1962150"/>
            <a:ext cx="8446125"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5"/>
            <a:ext cx="4844904" cy="1550601"/>
          </a:xfrm>
        </p:spPr>
        <p:txBody>
          <a:bodyPr/>
          <a:lstStyle>
            <a:lvl1pPr marL="0" indent="0" algn="r">
              <a:buNone/>
              <a:defRPr b="1"/>
            </a:lvl1pPr>
          </a:lstStyle>
          <a:p>
            <a:pPr lvl="0"/>
            <a:r>
              <a:rPr lang="en-US" dirty="0" smtClean="0"/>
              <a:t>Click to add subtitle</a:t>
            </a:r>
            <a:endParaRPr lang="en-US" dirty="0"/>
          </a:p>
        </p:txBody>
      </p:sp>
      <p:sp>
        <p:nvSpPr>
          <p:cNvPr id="16" name="Rectangle 15"/>
          <p:cNvSpPr/>
          <p:nvPr userDrawn="1"/>
        </p:nvSpPr>
        <p:spPr>
          <a:xfrm>
            <a:off x="508003" y="281928"/>
            <a:ext cx="11175999" cy="553998"/>
          </a:xfrm>
          <a:prstGeom prst="rect">
            <a:avLst/>
          </a:prstGeom>
          <a:effectLst>
            <a:outerShdw dist="35560" dir="2700000" algn="ctr" rotWithShape="0">
              <a:srgbClr val="C0C0C0">
                <a:alpha val="50000"/>
              </a:srgbClr>
            </a:outerShdw>
          </a:effectLst>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3000" b="1" kern="1200" noProof="0" dirty="0" smtClean="0">
                <a:solidFill>
                  <a:schemeClr val="tx1"/>
                </a:solidFill>
                <a:latin typeface="Tahoma" charset="0"/>
                <a:ea typeface="+mn-ea"/>
                <a:cs typeface="+mn-cs"/>
              </a:rPr>
              <a:t>Air Force Sustainment Center</a:t>
            </a:r>
            <a:endParaRPr lang="en-US" sz="3000" b="1" kern="1200" noProof="0" dirty="0">
              <a:solidFill>
                <a:schemeClr val="tx1"/>
              </a:solidFill>
              <a:latin typeface="Tahoma" charset="0"/>
              <a:ea typeface="+mn-ea"/>
              <a:cs typeface="+mn-cs"/>
            </a:endParaRPr>
          </a:p>
        </p:txBody>
      </p:sp>
      <p:pic>
        <p:nvPicPr>
          <p:cNvPr id="11" name="Picture 1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616" y="3738208"/>
            <a:ext cx="2459940" cy="2461205"/>
          </a:xfrm>
          <a:prstGeom prst="rect">
            <a:avLst/>
          </a:prstGeom>
        </p:spPr>
      </p:pic>
    </p:spTree>
    <p:extLst>
      <p:ext uri="{BB962C8B-B14F-4D97-AF65-F5344CB8AC3E}">
        <p14:creationId xmlns:p14="http://schemas.microsoft.com/office/powerpoint/2010/main" val="6894065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9448800" y="6477000"/>
            <a:ext cx="2540000" cy="457200"/>
          </a:xfrm>
          <a:prstGeom prst="rect">
            <a:avLst/>
          </a:prstGeom>
        </p:spPr>
        <p:txBody>
          <a:bodyPr/>
          <a:lstStyle>
            <a:lvl1pPr>
              <a:defRPr/>
            </a:lvl1pPr>
          </a:lstStyle>
          <a:p>
            <a:fld id="{B74F4699-7B4A-4BA8-BF3F-89E26488B8D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1145980"/>
      </p:ext>
    </p:extLst>
  </p:cSld>
  <p:clrMapOvr>
    <a:masterClrMapping/>
  </p:clrMapOvr>
  <p:transition>
    <p:split orient="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821" y="3738211"/>
            <a:ext cx="3279920" cy="2461205"/>
          </a:xfrm>
          <a:prstGeom prst="rect">
            <a:avLst/>
          </a:prstGeom>
        </p:spPr>
      </p:pic>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05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050" dirty="0">
              <a:solidFill>
                <a:srgbClr val="000000"/>
              </a:solidFill>
            </a:endParaRPr>
          </a:p>
        </p:txBody>
      </p:sp>
      <p:sp>
        <p:nvSpPr>
          <p:cNvPr id="50191" name="Rectangle 15"/>
          <p:cNvSpPr>
            <a:spLocks noGrp="1" noChangeArrowheads="1"/>
          </p:cNvSpPr>
          <p:nvPr>
            <p:ph type="ctrTitle"/>
          </p:nvPr>
        </p:nvSpPr>
        <p:spPr>
          <a:xfrm>
            <a:off x="3237877" y="1962150"/>
            <a:ext cx="8446125"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5"/>
            <a:ext cx="4844904" cy="1550601"/>
          </a:xfrm>
        </p:spPr>
        <p:txBody>
          <a:bodyPr/>
          <a:lstStyle>
            <a:lvl1pPr marL="0" indent="0" algn="r">
              <a:buNone/>
              <a:defRPr b="1"/>
            </a:lvl1pPr>
          </a:lstStyle>
          <a:p>
            <a:pPr lvl="0"/>
            <a:r>
              <a:rPr lang="en-US" dirty="0" smtClean="0"/>
              <a:t>Click to add subtitle</a:t>
            </a:r>
            <a:endParaRPr lang="en-US" dirty="0"/>
          </a:p>
        </p:txBody>
      </p:sp>
      <p:sp>
        <p:nvSpPr>
          <p:cNvPr id="16" name="Rectangle 15"/>
          <p:cNvSpPr/>
          <p:nvPr userDrawn="1"/>
        </p:nvSpPr>
        <p:spPr>
          <a:xfrm>
            <a:off x="508003" y="281928"/>
            <a:ext cx="11175999" cy="553998"/>
          </a:xfrm>
          <a:prstGeom prst="rect">
            <a:avLst/>
          </a:prstGeom>
          <a:effectLst>
            <a:outerShdw dist="35560" dir="2700000" algn="ctr" rotWithShape="0">
              <a:srgbClr val="C0C0C0">
                <a:alpha val="50000"/>
              </a:srgbClr>
            </a:outerShdw>
          </a:effectLst>
        </p:spPr>
        <p:txBody>
          <a:bodyPr wrap="square">
            <a:spAutoFit/>
          </a:bodyPr>
          <a:lstStyle/>
          <a:p>
            <a:pPr algn="ctr" defTabSz="685800" fontAlgn="base">
              <a:spcBef>
                <a:spcPct val="0"/>
              </a:spcBef>
              <a:spcAft>
                <a:spcPct val="0"/>
              </a:spcAft>
              <a:defRPr/>
            </a:pPr>
            <a:r>
              <a:rPr lang="en-US" sz="3000" b="1" dirty="0" smtClean="0">
                <a:solidFill>
                  <a:prstClr val="black"/>
                </a:solidFill>
                <a:latin typeface="Tahoma" charset="0"/>
              </a:rPr>
              <a:t>Air Force Sustainment Center</a:t>
            </a:r>
            <a:endParaRPr lang="en-US" sz="3000" b="1" dirty="0">
              <a:solidFill>
                <a:prstClr val="black"/>
              </a:solidFill>
              <a:latin typeface="Tahoma" charset="0"/>
            </a:endParaRPr>
          </a:p>
        </p:txBody>
      </p:sp>
    </p:spTree>
    <p:extLst>
      <p:ext uri="{BB962C8B-B14F-4D97-AF65-F5344CB8AC3E}">
        <p14:creationId xmlns:p14="http://schemas.microsoft.com/office/powerpoint/2010/main" val="298894496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678" y="124432"/>
            <a:ext cx="1299084" cy="968606"/>
          </a:xfrm>
          <a:prstGeom prst="rect">
            <a:avLst/>
          </a:prstGeom>
        </p:spPr>
      </p:pic>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05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050" dirty="0">
              <a:solidFill>
                <a:srgbClr val="000000"/>
              </a:solidFill>
            </a:endParaRPr>
          </a:p>
        </p:txBody>
      </p:sp>
      <p:sp>
        <p:nvSpPr>
          <p:cNvPr id="14" name="Rectangle 2"/>
          <p:cNvSpPr>
            <a:spLocks noGrp="1" noChangeArrowheads="1"/>
          </p:cNvSpPr>
          <p:nvPr>
            <p:ph type="title"/>
          </p:nvPr>
        </p:nvSpPr>
        <p:spPr>
          <a:xfrm>
            <a:off x="1524001" y="47625"/>
            <a:ext cx="10118219" cy="1143000"/>
          </a:xfrm>
        </p:spPr>
        <p:txBody>
          <a:bodyPr/>
          <a:lstStyle>
            <a:lvl1pPr>
              <a:defRPr sz="3600"/>
            </a:lvl1pPr>
          </a:lstStyle>
          <a:p>
            <a:r>
              <a:rPr lang="en-US" dirty="0" smtClean="0"/>
              <a:t>Purpose</a:t>
            </a:r>
            <a:endParaRPr lang="en-US" sz="2400" dirty="0"/>
          </a:p>
        </p:txBody>
      </p:sp>
      <p:sp>
        <p:nvSpPr>
          <p:cNvPr id="12" name="Content Placeholder 2"/>
          <p:cNvSpPr>
            <a:spLocks noGrp="1"/>
          </p:cNvSpPr>
          <p:nvPr>
            <p:ph idx="1"/>
          </p:nvPr>
        </p:nvSpPr>
        <p:spPr>
          <a:xfrm>
            <a:off x="437579" y="2438400"/>
            <a:ext cx="11197167" cy="946150"/>
          </a:xfrm>
        </p:spPr>
        <p:txBody>
          <a:bodyPr anchor="ctr"/>
          <a:lstStyle>
            <a:lvl1pPr marL="0" indent="0" algn="ctr">
              <a:buNone/>
              <a:defRPr sz="2000" i="1"/>
            </a:lvl1pPr>
            <a:lvl2pPr algn="ctr">
              <a:defRPr/>
            </a:lvl2pPr>
            <a:lvl3pPr algn="ctr">
              <a:defRPr/>
            </a:lvl3pPr>
            <a:lvl4pPr algn="ctr">
              <a:defRPr/>
            </a:lvl4pPr>
            <a:lvl5pPr algn="ctr">
              <a:defRPr b="1"/>
            </a:lvl5pPr>
          </a:lstStyle>
          <a:p>
            <a:pPr lvl="0"/>
            <a:r>
              <a:rPr lang="en-US" dirty="0" smtClean="0"/>
              <a:t>Click to edit Master text styles</a:t>
            </a:r>
          </a:p>
        </p:txBody>
      </p:sp>
      <p:sp>
        <p:nvSpPr>
          <p:cNvPr id="11" name="Text Box 25"/>
          <p:cNvSpPr txBox="1">
            <a:spLocks noChangeArrowheads="1"/>
          </p:cNvSpPr>
          <p:nvPr userDrawn="1"/>
        </p:nvSpPr>
        <p:spPr bwMode="auto">
          <a:xfrm>
            <a:off x="508000" y="6477494"/>
            <a:ext cx="11176000" cy="276999"/>
          </a:xfrm>
          <a:prstGeom prst="rect">
            <a:avLst/>
          </a:prstGeom>
          <a:noFill/>
          <a:ln w="9525" algn="ctr">
            <a:noFill/>
            <a:miter lim="800000"/>
            <a:headEnd/>
            <a:tailEnd/>
          </a:ln>
          <a:effectLst/>
        </p:spPr>
        <p:txBody>
          <a:bodyPr wrap="square">
            <a:spAutoFit/>
          </a:bodyPr>
          <a:lstStyle/>
          <a:p>
            <a:pPr algn="ctr" fontAlgn="base">
              <a:spcBef>
                <a:spcPct val="0"/>
              </a:spcBef>
              <a:spcAft>
                <a:spcPct val="0"/>
              </a:spcAft>
              <a:defRPr/>
            </a:pPr>
            <a:r>
              <a:rPr lang="en-US" sz="1200" b="1" i="1" dirty="0" smtClean="0">
                <a:solidFill>
                  <a:prstClr val="black"/>
                </a:solidFill>
                <a:effectLst>
                  <a:outerShdw blurRad="38100" dist="38100" dir="2700000" algn="tl">
                    <a:srgbClr val="C0C0C0"/>
                  </a:outerShdw>
                </a:effectLst>
                <a:latin typeface="Tahoma" charset="0"/>
              </a:rPr>
              <a:t>Delivering combat power for America!</a:t>
            </a:r>
            <a:endParaRPr lang="en-US" sz="1200" b="1" i="1" dirty="0">
              <a:solidFill>
                <a:prstClr val="black"/>
              </a:solidFill>
              <a:effectLst>
                <a:outerShdw blurRad="38100" dist="38100" dir="2700000" algn="tl">
                  <a:srgbClr val="C0C0C0"/>
                </a:outerShdw>
              </a:effectLst>
              <a:latin typeface="Tahoma" charset="0"/>
            </a:endParaRPr>
          </a:p>
        </p:txBody>
      </p:sp>
    </p:spTree>
    <p:extLst>
      <p:ext uri="{BB962C8B-B14F-4D97-AF65-F5344CB8AC3E}">
        <p14:creationId xmlns:p14="http://schemas.microsoft.com/office/powerpoint/2010/main" val="16668023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7" name="Text Box 25"/>
          <p:cNvSpPr txBox="1">
            <a:spLocks noChangeArrowheads="1"/>
          </p:cNvSpPr>
          <p:nvPr userDrawn="1"/>
        </p:nvSpPr>
        <p:spPr bwMode="auto">
          <a:xfrm>
            <a:off x="508000" y="6477494"/>
            <a:ext cx="11176000" cy="276999"/>
          </a:xfrm>
          <a:prstGeom prst="rect">
            <a:avLst/>
          </a:prstGeom>
          <a:noFill/>
          <a:ln w="9525" algn="ctr">
            <a:noFill/>
            <a:miter lim="800000"/>
            <a:headEnd/>
            <a:tailEnd/>
          </a:ln>
          <a:effectLst/>
        </p:spPr>
        <p:txBody>
          <a:bodyPr wrap="square">
            <a:spAutoFit/>
          </a:bodyPr>
          <a:lstStyle/>
          <a:p>
            <a:pPr algn="ctr" fontAlgn="base">
              <a:spcBef>
                <a:spcPct val="0"/>
              </a:spcBef>
              <a:spcAft>
                <a:spcPct val="0"/>
              </a:spcAft>
              <a:defRPr/>
            </a:pPr>
            <a:r>
              <a:rPr lang="en-US" sz="1200" b="1" i="1" dirty="0" smtClean="0">
                <a:solidFill>
                  <a:prstClr val="black"/>
                </a:solidFill>
                <a:effectLst>
                  <a:outerShdw blurRad="38100" dist="38100" dir="2700000" algn="tl">
                    <a:srgbClr val="C0C0C0"/>
                  </a:outerShdw>
                </a:effectLst>
                <a:latin typeface="Tahoma" charset="0"/>
              </a:rPr>
              <a:t>Delivering combat power for America!</a:t>
            </a:r>
            <a:endParaRPr lang="en-US" sz="1200" b="1" i="1" dirty="0">
              <a:solidFill>
                <a:prstClr val="black"/>
              </a:solidFill>
              <a:effectLst>
                <a:outerShdw blurRad="38100" dist="38100" dir="2700000" algn="tl">
                  <a:srgbClr val="C0C0C0"/>
                </a:outerShdw>
              </a:effectLst>
              <a:latin typeface="Tahoma" charset="0"/>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05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2000" dirty="0">
              <a:solidFill>
                <a:srgbClr val="000000"/>
              </a:solidFill>
            </a:endParaRPr>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678" y="124432"/>
            <a:ext cx="1299084" cy="968606"/>
          </a:xfrm>
          <a:prstGeom prst="rect">
            <a:avLst/>
          </a:prstGeom>
        </p:spPr>
      </p:pic>
      <p:sp>
        <p:nvSpPr>
          <p:cNvPr id="15" name="Rectangle 2"/>
          <p:cNvSpPr>
            <a:spLocks noGrp="1" noChangeArrowheads="1"/>
          </p:cNvSpPr>
          <p:nvPr>
            <p:ph type="title"/>
          </p:nvPr>
        </p:nvSpPr>
        <p:spPr>
          <a:xfrm>
            <a:off x="1524001" y="47625"/>
            <a:ext cx="10118219" cy="1143000"/>
          </a:xfrm>
        </p:spPr>
        <p:txBody>
          <a:bodyPr/>
          <a:lstStyle>
            <a:lvl1pPr>
              <a:defRPr sz="3600"/>
            </a:lvl1pPr>
          </a:lstStyle>
          <a:p>
            <a:r>
              <a:rPr lang="en-US" dirty="0" smtClean="0"/>
              <a:t>Purpose</a:t>
            </a:r>
            <a:endParaRPr lang="en-US" sz="2400" dirty="0"/>
          </a:p>
        </p:txBody>
      </p:sp>
    </p:spTree>
    <p:extLst>
      <p:ext uri="{BB962C8B-B14F-4D97-AF65-F5344CB8AC3E}">
        <p14:creationId xmlns:p14="http://schemas.microsoft.com/office/powerpoint/2010/main" val="33023042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678" y="124432"/>
            <a:ext cx="1299084" cy="968606"/>
          </a:xfrm>
          <a:prstGeom prst="rect">
            <a:avLst/>
          </a:prstGeom>
        </p:spPr>
      </p:pic>
      <p:sp>
        <p:nvSpPr>
          <p:cNvPr id="8"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2000" dirty="0">
              <a:solidFill>
                <a:srgbClr val="000000"/>
              </a:solidFill>
            </a:endParaRPr>
          </a:p>
        </p:txBody>
      </p:sp>
      <p:sp>
        <p:nvSpPr>
          <p:cNvPr id="9" name="Content Placeholder 2"/>
          <p:cNvSpPr>
            <a:spLocks noGrp="1"/>
          </p:cNvSpPr>
          <p:nvPr>
            <p:ph idx="1"/>
          </p:nvPr>
        </p:nvSpPr>
        <p:spPr>
          <a:xfrm>
            <a:off x="437579" y="1283270"/>
            <a:ext cx="11197167" cy="4743450"/>
          </a:xfrm>
        </p:spPr>
        <p:txBody>
          <a:bodyPr/>
          <a:lstStyle>
            <a:lvl1pPr>
              <a:defRPr sz="2000"/>
            </a:lvl1pPr>
            <a:lvl2pPr>
              <a:defRPr sz="2000"/>
            </a:lvl2pPr>
            <a:lvl3pPr>
              <a:defRPr sz="2000"/>
            </a:lvl3pPr>
            <a:lvl4pPr>
              <a:defRPr sz="2000"/>
            </a:lvl4pPr>
            <a:lvl5pPr>
              <a:defRPr sz="2000"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050" dirty="0">
              <a:solidFill>
                <a:srgbClr val="000000"/>
              </a:solidFill>
            </a:endParaRPr>
          </a:p>
        </p:txBody>
      </p:sp>
      <p:sp>
        <p:nvSpPr>
          <p:cNvPr id="11" name="Text Box 25"/>
          <p:cNvSpPr txBox="1">
            <a:spLocks noChangeArrowheads="1"/>
          </p:cNvSpPr>
          <p:nvPr userDrawn="1"/>
        </p:nvSpPr>
        <p:spPr bwMode="auto">
          <a:xfrm>
            <a:off x="508000" y="6477494"/>
            <a:ext cx="11176000" cy="276999"/>
          </a:xfrm>
          <a:prstGeom prst="rect">
            <a:avLst/>
          </a:prstGeom>
          <a:noFill/>
          <a:ln w="9525" algn="ctr">
            <a:noFill/>
            <a:miter lim="800000"/>
            <a:headEnd/>
            <a:tailEnd/>
          </a:ln>
          <a:effectLst/>
        </p:spPr>
        <p:txBody>
          <a:bodyPr wrap="square">
            <a:spAutoFit/>
          </a:bodyPr>
          <a:lstStyle/>
          <a:p>
            <a:pPr algn="ctr" fontAlgn="base">
              <a:spcBef>
                <a:spcPct val="0"/>
              </a:spcBef>
              <a:spcAft>
                <a:spcPct val="0"/>
              </a:spcAft>
              <a:defRPr/>
            </a:pPr>
            <a:r>
              <a:rPr lang="en-US" sz="1200" b="1" i="1" dirty="0" smtClean="0">
                <a:solidFill>
                  <a:prstClr val="black"/>
                </a:solidFill>
                <a:effectLst>
                  <a:outerShdw blurRad="38100" dist="38100" dir="2700000" algn="tl">
                    <a:srgbClr val="C0C0C0"/>
                  </a:outerShdw>
                </a:effectLst>
                <a:latin typeface="Tahoma" charset="0"/>
              </a:rPr>
              <a:t>Delivering combat power for America!</a:t>
            </a:r>
            <a:endParaRPr lang="en-US" sz="1200" b="1" i="1" dirty="0">
              <a:solidFill>
                <a:prstClr val="black"/>
              </a:solidFill>
              <a:effectLst>
                <a:outerShdw blurRad="38100" dist="38100" dir="2700000" algn="tl">
                  <a:srgbClr val="C0C0C0"/>
                </a:outerShdw>
              </a:effectLst>
              <a:latin typeface="Tahoma" charset="0"/>
            </a:endParaRPr>
          </a:p>
        </p:txBody>
      </p:sp>
      <p:sp>
        <p:nvSpPr>
          <p:cNvPr id="12" name="Rectangle 2"/>
          <p:cNvSpPr>
            <a:spLocks noGrp="1" noChangeArrowheads="1"/>
          </p:cNvSpPr>
          <p:nvPr>
            <p:ph type="title"/>
          </p:nvPr>
        </p:nvSpPr>
        <p:spPr>
          <a:xfrm>
            <a:off x="1524001" y="47625"/>
            <a:ext cx="10118219" cy="1143000"/>
          </a:xfrm>
        </p:spPr>
        <p:txBody>
          <a:bodyPr/>
          <a:lstStyle>
            <a:lvl1pPr>
              <a:defRPr sz="3600"/>
            </a:lvl1pPr>
          </a:lstStyle>
          <a:p>
            <a:r>
              <a:rPr lang="en-US" dirty="0" smtClean="0"/>
              <a:t>Purpose</a:t>
            </a:r>
            <a:endParaRPr lang="en-US" sz="2400" dirty="0"/>
          </a:p>
        </p:txBody>
      </p:sp>
    </p:spTree>
    <p:extLst>
      <p:ext uri="{BB962C8B-B14F-4D97-AF65-F5344CB8AC3E}">
        <p14:creationId xmlns:p14="http://schemas.microsoft.com/office/powerpoint/2010/main" val="492075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821" y="3738211"/>
            <a:ext cx="3279920" cy="2461205"/>
          </a:xfrm>
          <a:prstGeom prst="rect">
            <a:avLst/>
          </a:prstGeom>
        </p:spPr>
      </p:pic>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50191" name="Rectangle 15"/>
          <p:cNvSpPr>
            <a:spLocks noGrp="1" noChangeArrowheads="1"/>
          </p:cNvSpPr>
          <p:nvPr>
            <p:ph type="ctrTitle"/>
          </p:nvPr>
        </p:nvSpPr>
        <p:spPr>
          <a:xfrm>
            <a:off x="3237877" y="1962150"/>
            <a:ext cx="8446125"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5"/>
            <a:ext cx="4844904" cy="1550601"/>
          </a:xfrm>
        </p:spPr>
        <p:txBody>
          <a:bodyPr/>
          <a:lstStyle>
            <a:lvl1pPr marL="0" indent="0" algn="r">
              <a:buNone/>
              <a:defRPr b="1"/>
            </a:lvl1pPr>
          </a:lstStyle>
          <a:p>
            <a:pPr lvl="0"/>
            <a:r>
              <a:rPr lang="en-US" dirty="0" smtClean="0"/>
              <a:t>Click to add subtitle</a:t>
            </a:r>
            <a:endParaRPr lang="en-US" dirty="0"/>
          </a:p>
        </p:txBody>
      </p:sp>
      <p:sp>
        <p:nvSpPr>
          <p:cNvPr id="16" name="Rectangle 15"/>
          <p:cNvSpPr/>
          <p:nvPr userDrawn="1"/>
        </p:nvSpPr>
        <p:spPr>
          <a:xfrm>
            <a:off x="508003" y="281928"/>
            <a:ext cx="11175999" cy="553998"/>
          </a:xfrm>
          <a:prstGeom prst="rect">
            <a:avLst/>
          </a:prstGeom>
          <a:effectLst>
            <a:outerShdw dist="35560" dir="2700000" algn="ctr" rotWithShape="0">
              <a:srgbClr val="C0C0C0">
                <a:alpha val="50000"/>
              </a:srgbClr>
            </a:outerShdw>
          </a:effectLst>
        </p:spPr>
        <p:txBody>
          <a:bodyPr wrap="square">
            <a:spAutoFit/>
          </a:bodyPr>
          <a:lstStyle/>
          <a:p>
            <a:pPr algn="ctr" defTabSz="685800">
              <a:defRPr/>
            </a:pPr>
            <a:r>
              <a:rPr lang="en-US" sz="3000" b="1" dirty="0" smtClean="0">
                <a:solidFill>
                  <a:prstClr val="black"/>
                </a:solidFill>
                <a:latin typeface="Tahoma" charset="0"/>
              </a:rPr>
              <a:t>Air Force Sustainment Center</a:t>
            </a:r>
            <a:endParaRPr lang="en-US" sz="3000" b="1" dirty="0">
              <a:solidFill>
                <a:prstClr val="black"/>
              </a:solidFill>
              <a:latin typeface="Tahoma" charset="0"/>
            </a:endParaRPr>
          </a:p>
        </p:txBody>
      </p:sp>
    </p:spTree>
    <p:extLst>
      <p:ext uri="{BB962C8B-B14F-4D97-AF65-F5344CB8AC3E}">
        <p14:creationId xmlns:p14="http://schemas.microsoft.com/office/powerpoint/2010/main" val="19350116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678" y="124432"/>
            <a:ext cx="1299084" cy="968606"/>
          </a:xfrm>
          <a:prstGeom prst="rect">
            <a:avLst/>
          </a:prstGeom>
        </p:spPr>
      </p:pic>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7" name="Text Box 25"/>
          <p:cNvSpPr txBox="1">
            <a:spLocks noChangeArrowheads="1"/>
          </p:cNvSpPr>
          <p:nvPr userDrawn="1"/>
        </p:nvSpPr>
        <p:spPr bwMode="auto">
          <a:xfrm>
            <a:off x="508000" y="6477494"/>
            <a:ext cx="11176000" cy="276999"/>
          </a:xfrm>
          <a:prstGeom prst="rect">
            <a:avLst/>
          </a:prstGeom>
          <a:noFill/>
          <a:ln w="9525" algn="ctr">
            <a:noFill/>
            <a:miter lim="800000"/>
            <a:headEnd/>
            <a:tailEnd/>
          </a:ln>
          <a:effectLst/>
        </p:spPr>
        <p:txBody>
          <a:bodyPr wrap="square">
            <a:spAutoFit/>
          </a:bodyPr>
          <a:lstStyle/>
          <a:p>
            <a:pPr algn="ctr">
              <a:defRPr/>
            </a:pPr>
            <a:r>
              <a:rPr lang="en-US" sz="1200" b="1" i="1" dirty="0" smtClean="0">
                <a:solidFill>
                  <a:prstClr val="black"/>
                </a:solidFill>
                <a:effectLst>
                  <a:outerShdw blurRad="38100" dist="38100" dir="2700000" algn="tl">
                    <a:srgbClr val="C0C0C0"/>
                  </a:outerShdw>
                </a:effectLst>
                <a:latin typeface="Tahoma" charset="0"/>
              </a:rPr>
              <a:t>Deliver and Support Agile War-Winning Capabilities</a:t>
            </a:r>
            <a:endParaRPr lang="en-US" sz="1200" b="1" i="1" dirty="0">
              <a:solidFill>
                <a:prstClr val="black"/>
              </a:solidFill>
              <a:effectLst>
                <a:outerShdw blurRad="38100" dist="38100" dir="2700000" algn="tl">
                  <a:srgbClr val="C0C0C0"/>
                </a:outerShdw>
              </a:effectLst>
              <a:latin typeface="Tahoma" charset="0"/>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14" name="Rectangle 2"/>
          <p:cNvSpPr>
            <a:spLocks noGrp="1" noChangeArrowheads="1"/>
          </p:cNvSpPr>
          <p:nvPr>
            <p:ph type="title"/>
          </p:nvPr>
        </p:nvSpPr>
        <p:spPr>
          <a:xfrm>
            <a:off x="1524001" y="47625"/>
            <a:ext cx="10118219" cy="1143000"/>
          </a:xfrm>
        </p:spPr>
        <p:txBody>
          <a:bodyPr/>
          <a:lstStyle>
            <a:lvl1pPr>
              <a:defRPr sz="3600"/>
            </a:lvl1pPr>
          </a:lstStyle>
          <a:p>
            <a:r>
              <a:rPr lang="en-US" dirty="0" smtClean="0"/>
              <a:t>Purpose</a:t>
            </a:r>
            <a:endParaRPr lang="en-US" sz="2400" dirty="0"/>
          </a:p>
        </p:txBody>
      </p:sp>
      <p:sp>
        <p:nvSpPr>
          <p:cNvPr id="12" name="Content Placeholder 2"/>
          <p:cNvSpPr>
            <a:spLocks noGrp="1"/>
          </p:cNvSpPr>
          <p:nvPr>
            <p:ph idx="1"/>
          </p:nvPr>
        </p:nvSpPr>
        <p:spPr>
          <a:xfrm>
            <a:off x="437579" y="2438400"/>
            <a:ext cx="11197167" cy="946150"/>
          </a:xfrm>
        </p:spPr>
        <p:txBody>
          <a:bodyPr anchor="ctr"/>
          <a:lstStyle>
            <a:lvl1pPr marL="0" indent="0" algn="ctr">
              <a:buNone/>
              <a:defRPr sz="2000" i="1"/>
            </a:lvl1pPr>
            <a:lvl2pPr algn="ctr">
              <a:defRPr/>
            </a:lvl2pPr>
            <a:lvl3pPr algn="ctr">
              <a:defRPr/>
            </a:lvl3pPr>
            <a:lvl4pPr algn="ctr">
              <a:defRPr/>
            </a:lvl4pPr>
            <a:lvl5pPr algn="ctr">
              <a:defRPr b="1"/>
            </a:lvl5pPr>
          </a:lstStyle>
          <a:p>
            <a:pPr lvl="0"/>
            <a:r>
              <a:rPr lang="en-US" dirty="0" smtClean="0"/>
              <a:t>Click to edit Master text styles</a:t>
            </a:r>
          </a:p>
        </p:txBody>
      </p:sp>
    </p:spTree>
    <p:extLst>
      <p:ext uri="{BB962C8B-B14F-4D97-AF65-F5344CB8AC3E}">
        <p14:creationId xmlns:p14="http://schemas.microsoft.com/office/powerpoint/2010/main" val="12855922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spTree>
    <p:extLst>
      <p:ext uri="{BB962C8B-B14F-4D97-AF65-F5344CB8AC3E}">
        <p14:creationId xmlns:p14="http://schemas.microsoft.com/office/powerpoint/2010/main" val="189259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678" y="124432"/>
            <a:ext cx="1299084" cy="968606"/>
          </a:xfrm>
          <a:prstGeom prst="rect">
            <a:avLst/>
          </a:prstGeom>
        </p:spPr>
      </p:pic>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7" name="Text Box 25"/>
          <p:cNvSpPr txBox="1">
            <a:spLocks noChangeArrowheads="1"/>
          </p:cNvSpPr>
          <p:nvPr userDrawn="1"/>
        </p:nvSpPr>
        <p:spPr bwMode="auto">
          <a:xfrm>
            <a:off x="508000" y="6477494"/>
            <a:ext cx="11176000" cy="276999"/>
          </a:xfrm>
          <a:prstGeom prst="rect">
            <a:avLst/>
          </a:prstGeom>
          <a:noFill/>
          <a:ln w="9525" algn="ctr">
            <a:noFill/>
            <a:miter lim="800000"/>
            <a:headEnd/>
            <a:tailEnd/>
          </a:ln>
          <a:effectLst/>
        </p:spPr>
        <p:txBody>
          <a:bodyPr wrap="square">
            <a:spAutoFit/>
          </a:bodyPr>
          <a:lstStyle/>
          <a:p>
            <a:pPr algn="ctr">
              <a:buNone/>
              <a:defRPr/>
            </a:pPr>
            <a:r>
              <a:rPr lang="en-US" sz="1200" b="1" i="1" dirty="0" smtClean="0">
                <a:effectLst>
                  <a:outerShdw blurRad="38100" dist="38100" dir="2700000" algn="tl">
                    <a:srgbClr val="C0C0C0"/>
                  </a:outerShdw>
                </a:effectLst>
                <a:latin typeface="Tahoma" charset="0"/>
              </a:rPr>
              <a:t>Deliver and Support Agile War-Winning Capabilities</a:t>
            </a:r>
            <a:endParaRPr lang="en-US" sz="1200" b="1" i="1" dirty="0">
              <a:effectLst>
                <a:outerShdw blurRad="38100" dist="38100" dir="2700000" algn="tl">
                  <a:srgbClr val="C0C0C0"/>
                </a:outerShdw>
              </a:effectLst>
              <a:latin typeface="Tahoma" charset="0"/>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14" name="Rectangle 2"/>
          <p:cNvSpPr>
            <a:spLocks noGrp="1" noChangeArrowheads="1"/>
          </p:cNvSpPr>
          <p:nvPr>
            <p:ph type="title"/>
          </p:nvPr>
        </p:nvSpPr>
        <p:spPr>
          <a:xfrm>
            <a:off x="1524001" y="47625"/>
            <a:ext cx="10118219" cy="1143000"/>
          </a:xfrm>
        </p:spPr>
        <p:txBody>
          <a:bodyPr/>
          <a:lstStyle>
            <a:lvl1pPr>
              <a:defRPr sz="3600"/>
            </a:lvl1pPr>
          </a:lstStyle>
          <a:p>
            <a:r>
              <a:rPr lang="en-US" dirty="0" smtClean="0"/>
              <a:t>Purpose</a:t>
            </a:r>
            <a:endParaRPr lang="en-US" sz="2400" dirty="0"/>
          </a:p>
        </p:txBody>
      </p:sp>
      <p:sp>
        <p:nvSpPr>
          <p:cNvPr id="12" name="Content Placeholder 2"/>
          <p:cNvSpPr>
            <a:spLocks noGrp="1"/>
          </p:cNvSpPr>
          <p:nvPr>
            <p:ph idx="1"/>
          </p:nvPr>
        </p:nvSpPr>
        <p:spPr>
          <a:xfrm>
            <a:off x="437579" y="2438400"/>
            <a:ext cx="11197167" cy="946150"/>
          </a:xfrm>
        </p:spPr>
        <p:txBody>
          <a:bodyPr anchor="ctr"/>
          <a:lstStyle>
            <a:lvl1pPr marL="0" indent="0" algn="ctr">
              <a:buNone/>
              <a:defRPr sz="2000" i="1"/>
            </a:lvl1pPr>
            <a:lvl2pPr algn="ctr">
              <a:defRPr/>
            </a:lvl2pPr>
            <a:lvl3pPr algn="ctr">
              <a:defRPr/>
            </a:lvl3pPr>
            <a:lvl4pPr algn="ctr">
              <a:defRPr/>
            </a:lvl4pPr>
            <a:lvl5pPr algn="ctr">
              <a:defRPr b="1"/>
            </a:lvl5pPr>
          </a:lstStyle>
          <a:p>
            <a:pPr lvl="0"/>
            <a:r>
              <a:rPr lang="en-US" dirty="0" smtClean="0"/>
              <a:t>Click to edit Master text styles</a:t>
            </a:r>
          </a:p>
        </p:txBody>
      </p:sp>
      <p:sp>
        <p:nvSpPr>
          <p:cNvPr id="13" name="TextBox 12"/>
          <p:cNvSpPr txBox="1"/>
          <p:nvPr userDrawn="1"/>
        </p:nvSpPr>
        <p:spPr>
          <a:xfrm>
            <a:off x="0" y="6581001"/>
            <a:ext cx="2641600" cy="230832"/>
          </a:xfrm>
          <a:prstGeom prst="rect">
            <a:avLst/>
          </a:prstGeom>
          <a:noFill/>
        </p:spPr>
        <p:txBody>
          <a:bodyPr wrap="square" rtlCol="0">
            <a:spAutoFit/>
          </a:bodyPr>
          <a:lstStyle/>
          <a:p>
            <a:pPr algn="l" fontAlgn="auto">
              <a:spcBef>
                <a:spcPts val="0"/>
              </a:spcBef>
              <a:spcAft>
                <a:spcPts val="0"/>
              </a:spcAft>
            </a:pPr>
            <a:r>
              <a:rPr lang="en-US" sz="900" b="1" dirty="0" smtClean="0">
                <a:solidFill>
                  <a:srgbClr val="00B050"/>
                </a:solidFill>
                <a:latin typeface="Arial"/>
              </a:rPr>
              <a:t>UNCLASSIFIED//FOUO</a:t>
            </a:r>
            <a:endParaRPr lang="en-US" sz="900" b="1" dirty="0">
              <a:solidFill>
                <a:srgbClr val="00B050"/>
              </a:solidFill>
              <a:latin typeface="Arial"/>
            </a:endParaRPr>
          </a:p>
        </p:txBody>
      </p:sp>
      <p:sp>
        <p:nvSpPr>
          <p:cNvPr id="15" name="TextBox 14"/>
          <p:cNvSpPr txBox="1"/>
          <p:nvPr userDrawn="1"/>
        </p:nvSpPr>
        <p:spPr>
          <a:xfrm>
            <a:off x="9544100" y="12183"/>
            <a:ext cx="2641600" cy="230832"/>
          </a:xfrm>
          <a:prstGeom prst="rect">
            <a:avLst/>
          </a:prstGeom>
          <a:noFill/>
        </p:spPr>
        <p:txBody>
          <a:bodyPr wrap="square" rtlCol="0">
            <a:spAutoFit/>
          </a:bodyPr>
          <a:lstStyle/>
          <a:p>
            <a:pPr algn="r" fontAlgn="auto">
              <a:spcBef>
                <a:spcPts val="0"/>
              </a:spcBef>
              <a:spcAft>
                <a:spcPts val="0"/>
              </a:spcAft>
            </a:pPr>
            <a:r>
              <a:rPr lang="en-US" sz="900" b="1" dirty="0" smtClean="0">
                <a:solidFill>
                  <a:srgbClr val="00B050"/>
                </a:solidFill>
                <a:latin typeface="Arial"/>
              </a:rPr>
              <a:t>UNCLASSIFIED//FOUO</a:t>
            </a:r>
            <a:endParaRPr lang="en-US" sz="900" b="1" dirty="0">
              <a:solidFill>
                <a:srgbClr val="00B050"/>
              </a:solidFill>
              <a:latin typeface="Arial"/>
            </a:endParaRPr>
          </a:p>
        </p:txBody>
      </p:sp>
    </p:spTree>
    <p:extLst>
      <p:ext uri="{BB962C8B-B14F-4D97-AF65-F5344CB8AC3E}">
        <p14:creationId xmlns:p14="http://schemas.microsoft.com/office/powerpoint/2010/main" val="35636164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7" name="Text Box 25"/>
          <p:cNvSpPr txBox="1">
            <a:spLocks noChangeArrowheads="1"/>
          </p:cNvSpPr>
          <p:nvPr userDrawn="1"/>
        </p:nvSpPr>
        <p:spPr bwMode="auto">
          <a:xfrm>
            <a:off x="508000" y="6477494"/>
            <a:ext cx="11176000" cy="276999"/>
          </a:xfrm>
          <a:prstGeom prst="rect">
            <a:avLst/>
          </a:prstGeom>
          <a:noFill/>
          <a:ln w="9525" algn="ctr">
            <a:noFill/>
            <a:miter lim="800000"/>
            <a:headEnd/>
            <a:tailEnd/>
          </a:ln>
          <a:effectLst/>
        </p:spPr>
        <p:txBody>
          <a:bodyPr wrap="square">
            <a:spAutoFit/>
          </a:bodyPr>
          <a:lstStyle/>
          <a:p>
            <a:pPr algn="ctr">
              <a:buNone/>
              <a:defRPr/>
            </a:pPr>
            <a:r>
              <a:rPr lang="en-US" sz="1200" b="1" i="1" dirty="0" smtClean="0">
                <a:effectLst>
                  <a:outerShdw blurRad="38100" dist="38100" dir="2700000" algn="tl">
                    <a:srgbClr val="C0C0C0"/>
                  </a:outerShdw>
                </a:effectLst>
                <a:latin typeface="Tahoma" charset="0"/>
              </a:rPr>
              <a:t>Providing sustainment and logistics readiness to deliver combat power for America</a:t>
            </a:r>
            <a:endParaRPr lang="en-US" sz="1200" b="1" i="1" dirty="0">
              <a:effectLst>
                <a:outerShdw blurRad="38100" dist="38100" dir="2700000" algn="tl">
                  <a:srgbClr val="C0C0C0"/>
                </a:outerShdw>
              </a:effectLst>
              <a:latin typeface="Tahoma" charset="0"/>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05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2000" dirty="0">
              <a:solidFill>
                <a:srgbClr val="000000"/>
              </a:solidFill>
            </a:endParaRPr>
          </a:p>
        </p:txBody>
      </p:sp>
      <p:pic>
        <p:nvPicPr>
          <p:cNvPr id="11" name="Picture 10"/>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987" y="124432"/>
            <a:ext cx="974313" cy="968606"/>
          </a:xfrm>
          <a:prstGeom prst="rect">
            <a:avLst/>
          </a:prstGeom>
        </p:spPr>
      </p:pic>
    </p:spTree>
    <p:extLst>
      <p:ext uri="{BB962C8B-B14F-4D97-AF65-F5344CB8AC3E}">
        <p14:creationId xmlns:p14="http://schemas.microsoft.com/office/powerpoint/2010/main" val="2899849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spTree>
    <p:extLst>
      <p:ext uri="{BB962C8B-B14F-4D97-AF65-F5344CB8AC3E}">
        <p14:creationId xmlns:p14="http://schemas.microsoft.com/office/powerpoint/2010/main" val="180717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1" y="2130553"/>
            <a:ext cx="103632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06224" indent="0" algn="ctr">
              <a:buNone/>
              <a:defRPr/>
            </a:lvl2pPr>
            <a:lvl3pPr marL="612449" indent="0" algn="ctr">
              <a:buNone/>
              <a:defRPr/>
            </a:lvl3pPr>
            <a:lvl4pPr marL="918673" indent="0" algn="ctr">
              <a:buNone/>
              <a:defRPr/>
            </a:lvl4pPr>
            <a:lvl5pPr marL="1224899" indent="0" algn="ctr">
              <a:buNone/>
              <a:defRPr/>
            </a:lvl5pPr>
            <a:lvl6pPr marL="1531122" indent="0" algn="ctr">
              <a:buNone/>
              <a:defRPr/>
            </a:lvl6pPr>
            <a:lvl7pPr marL="1837348" indent="0" algn="ctr">
              <a:buNone/>
              <a:defRPr/>
            </a:lvl7pPr>
            <a:lvl8pPr marL="2143571" indent="0" algn="ctr">
              <a:buNone/>
              <a:defRPr/>
            </a:lvl8pPr>
            <a:lvl9pPr marL="2449797"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B1811D9-4DEA-40AE-AABF-EF5043D5079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3187571"/>
      </p:ext>
    </p:extLst>
  </p:cSld>
  <p:clrMapOvr>
    <a:masterClrMapping/>
  </p:clrMapOvr>
  <p:transition advClick="0"/>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0" y="76200"/>
            <a:ext cx="12192000" cy="1219200"/>
          </a:xfrm>
          <a:prstGeom prst="rect">
            <a:avLst/>
          </a:prstGeom>
          <a:solidFill>
            <a:schemeClr val="tx2"/>
          </a:solidFill>
          <a:ln>
            <a:noFill/>
          </a:ln>
          <a:effectLst>
            <a:glow rad="127000">
              <a:schemeClr val="tx2">
                <a:alpha val="40000"/>
              </a:schemeClr>
            </a:glow>
            <a:softEdge rad="190500"/>
          </a:effectLst>
          <a:scene3d>
            <a:camera prst="orthographicFront"/>
            <a:lightRig rig="threePt" dir="t"/>
          </a:scene3d>
          <a:sp3d extrusionH="76200">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3526C7E-69FF-4B5B-9381-8F453AA0AD36}" type="datetime1">
              <a:rPr lang="en-US" smtClean="0">
                <a:solidFill>
                  <a:prstClr val="black">
                    <a:tint val="75000"/>
                  </a:prstClr>
                </a:solidFill>
              </a:rPr>
              <a:pPr/>
              <a:t>8/16/2022</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CFF866-0FAE-4717-959A-C5A27F4FAFCD}" type="slidenum">
              <a:rPr lang="en-US" smtClean="0">
                <a:solidFill>
                  <a:prstClr val="black">
                    <a:tint val="75000"/>
                  </a:prstClr>
                </a:solidFill>
              </a:rPr>
              <a:pPr/>
              <a:t>‹#›</a:t>
            </a:fld>
            <a:endParaRPr lang="en-US" dirty="0">
              <a:solidFill>
                <a:prstClr val="black">
                  <a:tint val="75000"/>
                </a:prstClr>
              </a:solidFill>
            </a:endParaRPr>
          </a:p>
        </p:txBody>
      </p:sp>
      <p:sp>
        <p:nvSpPr>
          <p:cNvPr id="11" name="Rectangle 10"/>
          <p:cNvSpPr/>
          <p:nvPr userDrawn="1"/>
        </p:nvSpPr>
        <p:spPr>
          <a:xfrm>
            <a:off x="-3149" y="6400800"/>
            <a:ext cx="12192000" cy="457200"/>
          </a:xfrm>
          <a:prstGeom prst="rect">
            <a:avLst/>
          </a:prstGeom>
          <a:solidFill>
            <a:schemeClr val="tx2"/>
          </a:solidFill>
          <a:ln>
            <a:noFill/>
          </a:ln>
          <a:effectLst>
            <a:glow rad="127000">
              <a:schemeClr val="tx2">
                <a:alpha val="40000"/>
              </a:schemeClr>
            </a:glow>
            <a:softEdge rad="190500"/>
          </a:effectLst>
          <a:scene3d>
            <a:camera prst="orthographicFront"/>
            <a:lightRig rig="threePt" dir="t"/>
          </a:scene3d>
          <a:sp3d extrusionH="76200">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5" name="Footer Placeholder 4"/>
          <p:cNvSpPr>
            <a:spLocks noGrp="1"/>
          </p:cNvSpPr>
          <p:nvPr>
            <p:ph type="ftr" sz="quarter" idx="11"/>
          </p:nvPr>
        </p:nvSpPr>
        <p:spPr>
          <a:xfrm>
            <a:off x="508000" y="6356350"/>
            <a:ext cx="11074400" cy="501650"/>
          </a:xfrm>
        </p:spPr>
        <p:txBody>
          <a:bodyPr/>
          <a:lstStyle>
            <a:lvl1pPr>
              <a:defRPr sz="2000" b="1"/>
            </a:lvl1pPr>
          </a:lstStyle>
          <a:p>
            <a:r>
              <a:rPr lang="en-US" dirty="0" smtClean="0">
                <a:solidFill>
                  <a:prstClr val="black">
                    <a:tint val="75000"/>
                  </a:prstClr>
                </a:solidFill>
              </a:rPr>
              <a:t>Delivering combat power for America!</a:t>
            </a:r>
            <a:endParaRPr lang="en-US" dirty="0">
              <a:solidFill>
                <a:prstClr val="black">
                  <a:tint val="75000"/>
                </a:prstClr>
              </a:solidFill>
            </a:endParaRPr>
          </a:p>
        </p:txBody>
      </p:sp>
      <p:pic>
        <p:nvPicPr>
          <p:cNvPr id="12" name="Picture 2" descr="\\tinker-2k\dfs1\OCALC-CS\CAG\Core CAG\Pictures\Shields and Symbols\Air Force Wings_Silv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213" y="152400"/>
            <a:ext cx="1430059" cy="11184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nker-2k\dfs1\OCALC-CS\CAG\Core CAG\Pictures\Shields and Symbols\AFSC-Shield-Stylized.jpg"/>
          <p:cNvPicPr>
            <a:picLocks noChangeAspect="1" noChangeArrowheads="1"/>
          </p:cNvPicPr>
          <p:nvPr userDrawn="1"/>
        </p:nvPicPr>
        <p:blipFill>
          <a:blip r:embed="rId4" cstate="print">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11071397" y="191289"/>
            <a:ext cx="1020308" cy="102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2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2631133" y="3048000"/>
            <a:ext cx="1571043" cy="1371600"/>
          </a:xfrm>
          <a:prstGeom prst="rect">
            <a:avLst/>
          </a:prstGeom>
          <a:solidFill>
            <a:srgbClr val="5B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FY13</a:t>
            </a:r>
          </a:p>
          <a:p>
            <a:pPr algn="ctr"/>
            <a:r>
              <a:rPr lang="en-US" sz="1400" dirty="0">
                <a:solidFill>
                  <a:prstClr val="white"/>
                </a:solidFill>
              </a:rPr>
              <a:t>($768M)</a:t>
            </a:r>
          </a:p>
        </p:txBody>
      </p:sp>
      <p:sp>
        <p:nvSpPr>
          <p:cNvPr id="9" name="TextBox 8"/>
          <p:cNvSpPr txBox="1"/>
          <p:nvPr userDrawn="1"/>
        </p:nvSpPr>
        <p:spPr>
          <a:xfrm>
            <a:off x="8900162" y="2441451"/>
            <a:ext cx="1831473" cy="4503797"/>
          </a:xfrm>
          <a:prstGeom prst="rect">
            <a:avLst/>
          </a:prstGeom>
          <a:noFill/>
        </p:spPr>
        <p:txBody>
          <a:bodyPr wrap="square" rtlCol="0">
            <a:spAutoFit/>
          </a:bodyPr>
          <a:lstStyle/>
          <a:p>
            <a:pPr>
              <a:spcBef>
                <a:spcPts val="780"/>
              </a:spcBef>
            </a:pPr>
            <a:r>
              <a:rPr lang="en-US" sz="2000" dirty="0">
                <a:solidFill>
                  <a:prstClr val="white"/>
                </a:solidFill>
                <a:latin typeface="Segoe UI" pitchFamily="34" charset="0"/>
                <a:ea typeface="Segoe UI" pitchFamily="34" charset="0"/>
                <a:cs typeface="Segoe UI" pitchFamily="34" charset="0"/>
              </a:rPr>
              <a:t>$91.80M</a:t>
            </a:r>
          </a:p>
          <a:p>
            <a:pPr>
              <a:spcBef>
                <a:spcPts val="780"/>
              </a:spcBef>
              <a:defRPr/>
            </a:pPr>
            <a:r>
              <a:rPr lang="en-US" sz="2000" dirty="0">
                <a:solidFill>
                  <a:prstClr val="white"/>
                </a:solidFill>
                <a:latin typeface="Segoe UI" pitchFamily="34" charset="0"/>
                <a:ea typeface="Segoe UI" pitchFamily="34" charset="0"/>
                <a:cs typeface="Segoe UI" pitchFamily="34" charset="0"/>
              </a:rPr>
              <a:t>$13.55M</a:t>
            </a:r>
          </a:p>
          <a:p>
            <a:pPr>
              <a:spcBef>
                <a:spcPts val="780"/>
              </a:spcBef>
              <a:defRPr/>
            </a:pPr>
            <a:r>
              <a:rPr lang="en-US" sz="2000" dirty="0">
                <a:solidFill>
                  <a:prstClr val="white"/>
                </a:solidFill>
                <a:latin typeface="Segoe UI" pitchFamily="34" charset="0"/>
                <a:ea typeface="Segoe UI" pitchFamily="34" charset="0"/>
                <a:cs typeface="Segoe UI" pitchFamily="34" charset="0"/>
              </a:rPr>
              <a:t>$134.00M</a:t>
            </a:r>
          </a:p>
          <a:p>
            <a:pPr>
              <a:spcBef>
                <a:spcPts val="780"/>
              </a:spcBef>
              <a:defRPr/>
            </a:pPr>
            <a:r>
              <a:rPr lang="en-US" sz="2000" dirty="0">
                <a:solidFill>
                  <a:prstClr val="white"/>
                </a:solidFill>
                <a:latin typeface="Segoe UI" pitchFamily="34" charset="0"/>
                <a:ea typeface="Segoe UI" pitchFamily="34" charset="0"/>
                <a:cs typeface="Segoe UI" pitchFamily="34" charset="0"/>
              </a:rPr>
              <a:t>$14.87M</a:t>
            </a:r>
          </a:p>
          <a:p>
            <a:pPr>
              <a:spcBef>
                <a:spcPts val="780"/>
              </a:spcBef>
              <a:defRPr/>
            </a:pPr>
            <a:r>
              <a:rPr lang="en-US" sz="2000" dirty="0">
                <a:solidFill>
                  <a:prstClr val="white"/>
                </a:solidFill>
                <a:latin typeface="Segoe UI" pitchFamily="34" charset="0"/>
                <a:ea typeface="Segoe UI" pitchFamily="34" charset="0"/>
                <a:cs typeface="Segoe UI" pitchFamily="34" charset="0"/>
              </a:rPr>
              <a:t>$179.90M</a:t>
            </a:r>
          </a:p>
          <a:p>
            <a:pPr>
              <a:spcBef>
                <a:spcPts val="780"/>
              </a:spcBef>
              <a:defRPr/>
            </a:pPr>
            <a:r>
              <a:rPr lang="en-US" sz="2000" dirty="0">
                <a:solidFill>
                  <a:prstClr val="white"/>
                </a:solidFill>
                <a:latin typeface="Segoe UI" pitchFamily="34" charset="0"/>
                <a:ea typeface="Segoe UI" pitchFamily="34" charset="0"/>
                <a:cs typeface="Segoe UI" pitchFamily="34" charset="0"/>
              </a:rPr>
              <a:t>$16.05M</a:t>
            </a:r>
          </a:p>
          <a:p>
            <a:pPr>
              <a:spcBef>
                <a:spcPts val="780"/>
              </a:spcBef>
              <a:defRPr/>
            </a:pPr>
            <a:r>
              <a:rPr lang="en-US" sz="2000" dirty="0">
                <a:solidFill>
                  <a:prstClr val="white"/>
                </a:solidFill>
                <a:latin typeface="Segoe UI" pitchFamily="34" charset="0"/>
                <a:ea typeface="Segoe UI" pitchFamily="34" charset="0"/>
                <a:cs typeface="Segoe UI" pitchFamily="34" charset="0"/>
              </a:rPr>
              <a:t>$833.26M</a:t>
            </a:r>
          </a:p>
          <a:p>
            <a:pPr>
              <a:spcBef>
                <a:spcPts val="780"/>
              </a:spcBef>
              <a:defRPr/>
            </a:pPr>
            <a:r>
              <a:rPr lang="en-US" sz="2000" dirty="0">
                <a:solidFill>
                  <a:prstClr val="white"/>
                </a:solidFill>
                <a:latin typeface="Segoe UI" pitchFamily="34" charset="0"/>
                <a:ea typeface="Segoe UI" pitchFamily="34" charset="0"/>
                <a:cs typeface="Segoe UI" pitchFamily="34" charset="0"/>
              </a:rPr>
              <a:t>$155.35M</a:t>
            </a:r>
          </a:p>
          <a:p>
            <a:pPr>
              <a:spcBef>
                <a:spcPts val="780"/>
              </a:spcBef>
              <a:defRPr/>
            </a:pPr>
            <a:r>
              <a:rPr lang="en-US" sz="2000" dirty="0">
                <a:solidFill>
                  <a:prstClr val="white"/>
                </a:solidFill>
                <a:latin typeface="Segoe UI" pitchFamily="34" charset="0"/>
                <a:ea typeface="Segoe UI" pitchFamily="34" charset="0"/>
                <a:cs typeface="Segoe UI" pitchFamily="34" charset="0"/>
              </a:rPr>
              <a:t>$29.56M</a:t>
            </a:r>
          </a:p>
          <a:p>
            <a:pPr>
              <a:spcBef>
                <a:spcPts val="780"/>
              </a:spcBef>
              <a:defRPr/>
            </a:pPr>
            <a:r>
              <a:rPr lang="en-US" sz="2000" dirty="0">
                <a:solidFill>
                  <a:prstClr val="white"/>
                </a:solidFill>
                <a:latin typeface="Segoe UI" pitchFamily="34" charset="0"/>
                <a:ea typeface="Segoe UI" pitchFamily="34" charset="0"/>
                <a:cs typeface="Segoe UI" pitchFamily="34" charset="0"/>
              </a:rPr>
              <a:t>$1.09M</a:t>
            </a:r>
          </a:p>
          <a:p>
            <a:pPr>
              <a:spcBef>
                <a:spcPts val="780"/>
              </a:spcBef>
            </a:pPr>
            <a:r>
              <a:rPr lang="en-US" sz="2000" dirty="0">
                <a:solidFill>
                  <a:prstClr val="white"/>
                </a:solidFill>
                <a:latin typeface="Segoe UI" pitchFamily="34" charset="0"/>
                <a:ea typeface="Segoe UI" pitchFamily="34" charset="0"/>
                <a:cs typeface="Segoe UI" pitchFamily="34" charset="0"/>
              </a:rPr>
              <a:t>  </a:t>
            </a:r>
          </a:p>
        </p:txBody>
      </p:sp>
      <p:sp>
        <p:nvSpPr>
          <p:cNvPr id="10" name="Rectangle 9"/>
          <p:cNvSpPr/>
          <p:nvPr userDrawn="1"/>
        </p:nvSpPr>
        <p:spPr>
          <a:xfrm>
            <a:off x="2641600" y="2252136"/>
            <a:ext cx="1560576" cy="795867"/>
          </a:xfrm>
          <a:prstGeom prst="rect">
            <a:avLst/>
          </a:prstGeom>
          <a:solidFill>
            <a:srgbClr val="198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a:p>
            <a:pPr algn="ctr"/>
            <a:r>
              <a:rPr lang="en-US" sz="1400" dirty="0">
                <a:solidFill>
                  <a:prstClr val="white"/>
                </a:solidFill>
              </a:rPr>
              <a:t>FY14</a:t>
            </a:r>
          </a:p>
          <a:p>
            <a:pPr algn="ctr"/>
            <a:r>
              <a:rPr lang="en-US" sz="1400" dirty="0">
                <a:solidFill>
                  <a:prstClr val="white"/>
                </a:solidFill>
              </a:rPr>
              <a:t>($344.7M)</a:t>
            </a:r>
          </a:p>
        </p:txBody>
      </p:sp>
      <p:sp>
        <p:nvSpPr>
          <p:cNvPr id="11" name="TextBox 10"/>
          <p:cNvSpPr txBox="1"/>
          <p:nvPr userDrawn="1"/>
        </p:nvSpPr>
        <p:spPr>
          <a:xfrm>
            <a:off x="2270730" y="5181603"/>
            <a:ext cx="2281394" cy="584775"/>
          </a:xfrm>
          <a:prstGeom prst="rect">
            <a:avLst/>
          </a:prstGeom>
          <a:noFill/>
        </p:spPr>
        <p:txBody>
          <a:bodyPr wrap="none" rtlCol="0">
            <a:spAutoFit/>
          </a:bodyPr>
          <a:lstStyle/>
          <a:p>
            <a:pPr algn="ctr"/>
            <a:r>
              <a:rPr lang="en-US" sz="3200" dirty="0">
                <a:solidFill>
                  <a:prstClr val="white"/>
                </a:solidFill>
                <a:latin typeface="Segoe UI" pitchFamily="34" charset="0"/>
                <a:ea typeface="Segoe UI" pitchFamily="34" charset="0"/>
                <a:cs typeface="Segoe UI" pitchFamily="34" charset="0"/>
              </a:rPr>
              <a:t>$1,468.33M</a:t>
            </a:r>
          </a:p>
        </p:txBody>
      </p:sp>
      <p:sp>
        <p:nvSpPr>
          <p:cNvPr id="6" name="Rectangle 5"/>
          <p:cNvSpPr/>
          <p:nvPr userDrawn="1"/>
        </p:nvSpPr>
        <p:spPr>
          <a:xfrm>
            <a:off x="2641600" y="1524000"/>
            <a:ext cx="1560576" cy="76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FY15</a:t>
            </a:r>
          </a:p>
          <a:p>
            <a:pPr algn="ctr"/>
            <a:r>
              <a:rPr lang="en-US" sz="1400" dirty="0">
                <a:solidFill>
                  <a:prstClr val="white"/>
                </a:solidFill>
              </a:rPr>
              <a:t>($383.5M)</a:t>
            </a:r>
          </a:p>
        </p:txBody>
      </p:sp>
      <p:sp>
        <p:nvSpPr>
          <p:cNvPr id="2" name="TextBox 1"/>
          <p:cNvSpPr txBox="1"/>
          <p:nvPr userDrawn="1"/>
        </p:nvSpPr>
        <p:spPr>
          <a:xfrm>
            <a:off x="9309109" y="6488671"/>
            <a:ext cx="1935145" cy="307777"/>
          </a:xfrm>
          <a:prstGeom prst="rect">
            <a:avLst/>
          </a:prstGeom>
          <a:noFill/>
        </p:spPr>
        <p:txBody>
          <a:bodyPr wrap="none" rtlCol="0">
            <a:spAutoFit/>
          </a:bodyPr>
          <a:lstStyle/>
          <a:p>
            <a:r>
              <a:rPr lang="en-US" sz="1400" dirty="0">
                <a:solidFill>
                  <a:prstClr val="white"/>
                </a:solidFill>
              </a:rPr>
              <a:t>Data as of 23 June 15</a:t>
            </a:r>
          </a:p>
        </p:txBody>
      </p:sp>
      <p:cxnSp>
        <p:nvCxnSpPr>
          <p:cNvPr id="4" name="Straight Connector 3"/>
          <p:cNvCxnSpPr/>
          <p:nvPr userDrawn="1"/>
        </p:nvCxnSpPr>
        <p:spPr>
          <a:xfrm>
            <a:off x="2438400" y="2441448"/>
            <a:ext cx="1763776" cy="8164"/>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Explosion 1 6"/>
          <p:cNvSpPr/>
          <p:nvPr userDrawn="1"/>
        </p:nvSpPr>
        <p:spPr>
          <a:xfrm>
            <a:off x="101600" y="2090059"/>
            <a:ext cx="1625600" cy="643467"/>
          </a:xfrm>
          <a:prstGeom prst="irregularSeal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Tree>
    <p:extLst>
      <p:ext uri="{BB962C8B-B14F-4D97-AF65-F5344CB8AC3E}">
        <p14:creationId xmlns:p14="http://schemas.microsoft.com/office/powerpoint/2010/main" val="26992450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5772153"/>
            <a:ext cx="12192000" cy="1619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15" name="Rectangle 14"/>
          <p:cNvSpPr/>
          <p:nvPr userDrawn="1"/>
        </p:nvSpPr>
        <p:spPr>
          <a:xfrm>
            <a:off x="0" y="0"/>
            <a:ext cx="12192000" cy="5791200"/>
          </a:xfrm>
          <a:prstGeom prst="rect">
            <a:avLst/>
          </a:prstGeom>
          <a:gradFill flip="none" rotWithShape="1">
            <a:gsLst>
              <a:gs pos="50000">
                <a:schemeClr val="tx2">
                  <a:lumMod val="75000"/>
                </a:schemeClr>
              </a:gs>
              <a:gs pos="5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pic>
        <p:nvPicPr>
          <p:cNvPr id="5" name="Picture 4" descr="title pic.png"/>
          <p:cNvPicPr>
            <a:picLocks noChangeAspect="1"/>
          </p:cNvPicPr>
          <p:nvPr userDrawn="1"/>
        </p:nvPicPr>
        <p:blipFill>
          <a:blip r:embed="rId2" cstate="print"/>
          <a:stretch>
            <a:fillRect/>
          </a:stretch>
        </p:blipFill>
        <p:spPr>
          <a:xfrm>
            <a:off x="5689600" y="3"/>
            <a:ext cx="6502400" cy="4729533"/>
          </a:xfrm>
          <a:prstGeom prst="rect">
            <a:avLst/>
          </a:prstGeom>
        </p:spPr>
      </p:pic>
      <p:pic>
        <p:nvPicPr>
          <p:cNvPr id="4" name="Picture 3" descr="photo strip.png"/>
          <p:cNvPicPr>
            <a:picLocks noChangeAspect="1"/>
          </p:cNvPicPr>
          <p:nvPr userDrawn="1"/>
        </p:nvPicPr>
        <p:blipFill>
          <a:blip r:embed="rId3" cstate="print"/>
          <a:stretch>
            <a:fillRect/>
          </a:stretch>
        </p:blipFill>
        <p:spPr>
          <a:xfrm>
            <a:off x="4978402" y="3810000"/>
            <a:ext cx="7388087" cy="1143000"/>
          </a:xfrm>
          <a:prstGeom prst="rect">
            <a:avLst/>
          </a:prstGeom>
        </p:spPr>
      </p:pic>
      <p:sp>
        <p:nvSpPr>
          <p:cNvPr id="13" name="Rectangle 12"/>
          <p:cNvSpPr/>
          <p:nvPr userDrawn="1"/>
        </p:nvSpPr>
        <p:spPr>
          <a:xfrm>
            <a:off x="508000" y="0"/>
            <a:ext cx="5283200" cy="6858000"/>
          </a:xfrm>
          <a:prstGeom prst="rect">
            <a:avLst/>
          </a:prstGeom>
          <a:gradFill flip="none" rotWithShape="1">
            <a:gsLst>
              <a:gs pos="75000">
                <a:srgbClr val="FFFF00"/>
              </a:gs>
              <a:gs pos="100000">
                <a:srgbClr val="FFC715"/>
              </a:gs>
            </a:gsLst>
            <a:path path="circle">
              <a:fillToRect l="50000" t="50000" r="50000" b="50000"/>
            </a:path>
            <a:tileRect/>
          </a:grad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u="sng" dirty="0">
              <a:solidFill>
                <a:prstClr val="white"/>
              </a:solidFill>
            </a:endParaRPr>
          </a:p>
        </p:txBody>
      </p:sp>
      <p:pic>
        <p:nvPicPr>
          <p:cNvPr id="3" name="Picture 2" descr="logo.png"/>
          <p:cNvPicPr>
            <a:picLocks noChangeAspect="1"/>
          </p:cNvPicPr>
          <p:nvPr userDrawn="1"/>
        </p:nvPicPr>
        <p:blipFill>
          <a:blip r:embed="rId4" cstate="print"/>
          <a:stretch>
            <a:fillRect/>
          </a:stretch>
        </p:blipFill>
        <p:spPr>
          <a:xfrm>
            <a:off x="7112000" y="5943600"/>
            <a:ext cx="3657600" cy="922492"/>
          </a:xfrm>
          <a:prstGeom prst="rect">
            <a:avLst/>
          </a:prstGeom>
        </p:spPr>
      </p:pic>
      <p:cxnSp>
        <p:nvCxnSpPr>
          <p:cNvPr id="10" name="Straight Connector 9"/>
          <p:cNvCxnSpPr/>
          <p:nvPr userDrawn="1"/>
        </p:nvCxnSpPr>
        <p:spPr>
          <a:xfrm>
            <a:off x="1320800" y="4876800"/>
            <a:ext cx="3657600" cy="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BANNER_symbol.png"/>
          <p:cNvPicPr>
            <a:picLocks noChangeAspect="1"/>
          </p:cNvPicPr>
          <p:nvPr userDrawn="1"/>
        </p:nvPicPr>
        <p:blipFill>
          <a:blip r:embed="rId5" cstate="print"/>
          <a:srcRect t="38590"/>
          <a:stretch>
            <a:fillRect/>
          </a:stretch>
        </p:blipFill>
        <p:spPr>
          <a:xfrm>
            <a:off x="76202" y="3"/>
            <a:ext cx="5726180" cy="4619625"/>
          </a:xfrm>
          <a:prstGeom prst="rect">
            <a:avLst/>
          </a:prstGeom>
        </p:spPr>
      </p:pic>
      <p:cxnSp>
        <p:nvCxnSpPr>
          <p:cNvPr id="11" name="Straight Connector 10"/>
          <p:cNvCxnSpPr/>
          <p:nvPr userDrawn="1"/>
        </p:nvCxnSpPr>
        <p:spPr>
          <a:xfrm>
            <a:off x="1320800" y="3810000"/>
            <a:ext cx="3657600" cy="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91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9448800" y="6477000"/>
            <a:ext cx="2540000" cy="457200"/>
          </a:xfrm>
          <a:prstGeom prst="rect">
            <a:avLst/>
          </a:prstGeom>
        </p:spPr>
        <p:txBody>
          <a:bodyPr/>
          <a:lstStyle>
            <a:lvl1pPr>
              <a:defRPr/>
            </a:lvl1pPr>
          </a:lstStyle>
          <a:p>
            <a:fld id="{B74F4699-7B4A-4BA8-BF3F-89E26488B8D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9744604"/>
      </p:ext>
    </p:extLst>
  </p:cSld>
  <p:clrMapOvr>
    <a:masterClrMapping/>
  </p:clrMapOvr>
  <p:transition>
    <p:split orient="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2156683" y="69057"/>
            <a:ext cx="9525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3" name="Rectangle 1040"/>
          <p:cNvSpPr>
            <a:spLocks noGrp="1" noChangeArrowheads="1"/>
          </p:cNvSpPr>
          <p:nvPr>
            <p:ph type="body" idx="1"/>
          </p:nvPr>
        </p:nvSpPr>
        <p:spPr bwMode="auto">
          <a:xfrm>
            <a:off x="437579"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r>
              <a:rPr lang="en-US" dirty="0" smtClean="0"/>
              <a:t>2nd Bullet</a:t>
            </a:r>
          </a:p>
        </p:txBody>
      </p:sp>
    </p:spTree>
    <p:extLst>
      <p:ext uri="{BB962C8B-B14F-4D97-AF65-F5344CB8AC3E}">
        <p14:creationId xmlns:p14="http://schemas.microsoft.com/office/powerpoint/2010/main" val="1149372046"/>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Lst>
  <p:hf hdr="0" ftr="0" dt="0"/>
  <p:txStyles>
    <p:titleStyle>
      <a:lvl1pPr algn="r" rtl="0" eaLnBrk="0" fontAlgn="base" hangingPunct="0">
        <a:spcBef>
          <a:spcPct val="0"/>
        </a:spcBef>
        <a:spcAft>
          <a:spcPct val="0"/>
        </a:spcAft>
        <a:defRPr sz="2700" b="1" i="1">
          <a:solidFill>
            <a:srgbClr val="151C77"/>
          </a:solidFill>
          <a:latin typeface="+mj-lt"/>
          <a:ea typeface="+mj-ea"/>
          <a:cs typeface="+mj-cs"/>
        </a:defRPr>
      </a:lvl1pPr>
      <a:lvl2pPr algn="r" rtl="0" eaLnBrk="0" fontAlgn="base" hangingPunct="0">
        <a:spcBef>
          <a:spcPct val="0"/>
        </a:spcBef>
        <a:spcAft>
          <a:spcPct val="0"/>
        </a:spcAft>
        <a:defRPr sz="2700" b="1" i="1">
          <a:solidFill>
            <a:srgbClr val="151C77"/>
          </a:solidFill>
          <a:latin typeface="Arial" charset="0"/>
        </a:defRPr>
      </a:lvl2pPr>
      <a:lvl3pPr algn="r" rtl="0" eaLnBrk="0" fontAlgn="base" hangingPunct="0">
        <a:spcBef>
          <a:spcPct val="0"/>
        </a:spcBef>
        <a:spcAft>
          <a:spcPct val="0"/>
        </a:spcAft>
        <a:defRPr sz="2700" b="1" i="1">
          <a:solidFill>
            <a:srgbClr val="151C77"/>
          </a:solidFill>
          <a:latin typeface="Arial" charset="0"/>
        </a:defRPr>
      </a:lvl3pPr>
      <a:lvl4pPr algn="r" rtl="0" eaLnBrk="0" fontAlgn="base" hangingPunct="0">
        <a:spcBef>
          <a:spcPct val="0"/>
        </a:spcBef>
        <a:spcAft>
          <a:spcPct val="0"/>
        </a:spcAft>
        <a:defRPr sz="2700" b="1" i="1">
          <a:solidFill>
            <a:srgbClr val="151C77"/>
          </a:solidFill>
          <a:latin typeface="Arial" charset="0"/>
        </a:defRPr>
      </a:lvl4pPr>
      <a:lvl5pPr algn="r" rtl="0" eaLnBrk="0" fontAlgn="base" hangingPunct="0">
        <a:spcBef>
          <a:spcPct val="0"/>
        </a:spcBef>
        <a:spcAft>
          <a:spcPct val="0"/>
        </a:spcAft>
        <a:defRPr sz="2700" b="1" i="1">
          <a:solidFill>
            <a:srgbClr val="151C77"/>
          </a:solidFill>
          <a:latin typeface="Arial" charset="0"/>
        </a:defRPr>
      </a:lvl5pPr>
      <a:lvl6pPr marL="342900" algn="r" rtl="0" eaLnBrk="0" fontAlgn="base" hangingPunct="0">
        <a:spcBef>
          <a:spcPct val="0"/>
        </a:spcBef>
        <a:spcAft>
          <a:spcPct val="0"/>
        </a:spcAft>
        <a:defRPr sz="2700" b="1" i="1">
          <a:solidFill>
            <a:srgbClr val="151C77"/>
          </a:solidFill>
          <a:latin typeface="Arial" charset="0"/>
        </a:defRPr>
      </a:lvl6pPr>
      <a:lvl7pPr marL="685800" algn="r" rtl="0" eaLnBrk="0" fontAlgn="base" hangingPunct="0">
        <a:spcBef>
          <a:spcPct val="0"/>
        </a:spcBef>
        <a:spcAft>
          <a:spcPct val="0"/>
        </a:spcAft>
        <a:defRPr sz="2700" b="1" i="1">
          <a:solidFill>
            <a:srgbClr val="151C77"/>
          </a:solidFill>
          <a:latin typeface="Arial" charset="0"/>
        </a:defRPr>
      </a:lvl7pPr>
      <a:lvl8pPr marL="1028700" algn="r" rtl="0" eaLnBrk="0" fontAlgn="base" hangingPunct="0">
        <a:spcBef>
          <a:spcPct val="0"/>
        </a:spcBef>
        <a:spcAft>
          <a:spcPct val="0"/>
        </a:spcAft>
        <a:defRPr sz="2700" b="1" i="1">
          <a:solidFill>
            <a:srgbClr val="151C77"/>
          </a:solidFill>
          <a:latin typeface="Arial" charset="0"/>
        </a:defRPr>
      </a:lvl8pPr>
      <a:lvl9pPr marL="1371600" algn="r" rtl="0" eaLnBrk="0" fontAlgn="base" hangingPunct="0">
        <a:spcBef>
          <a:spcPct val="0"/>
        </a:spcBef>
        <a:spcAft>
          <a:spcPct val="0"/>
        </a:spcAft>
        <a:defRPr sz="2700" b="1" i="1">
          <a:solidFill>
            <a:srgbClr val="151C77"/>
          </a:solidFill>
          <a:latin typeface="Arial" charset="0"/>
        </a:defRPr>
      </a:lvl9pPr>
    </p:titleStyle>
    <p:bodyStyle>
      <a:lvl1pPr marL="214313" indent="-214313" algn="l" rtl="0" eaLnBrk="0" fontAlgn="base" hangingPunct="0">
        <a:spcBef>
          <a:spcPct val="50000"/>
        </a:spcBef>
        <a:spcAft>
          <a:spcPct val="0"/>
        </a:spcAft>
        <a:buClr>
          <a:srgbClr val="151C77"/>
        </a:buClr>
        <a:buSzPct val="80000"/>
        <a:buFont typeface="Wingdings" pitchFamily="2" charset="2"/>
        <a:buChar char="n"/>
        <a:defRPr sz="1500" b="1">
          <a:solidFill>
            <a:schemeClr val="tx1"/>
          </a:solidFill>
          <a:latin typeface="+mn-lt"/>
          <a:ea typeface="+mn-ea"/>
          <a:cs typeface="+mn-cs"/>
        </a:defRPr>
      </a:lvl1pPr>
      <a:lvl2pPr marL="516731" indent="-211931"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2pPr>
      <a:lvl3pPr marL="770335" indent="-167879"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3pPr>
      <a:lvl4pPr marL="1200150" indent="-171450" algn="l" rtl="0" eaLnBrk="0" fontAlgn="base" hangingPunct="0">
        <a:spcBef>
          <a:spcPct val="25000"/>
        </a:spcBef>
        <a:spcAft>
          <a:spcPct val="0"/>
        </a:spcAft>
        <a:buClr>
          <a:srgbClr val="151C77"/>
        </a:buClr>
        <a:buSzPct val="80000"/>
        <a:buFont typeface="Wingdings" pitchFamily="2" charset="2"/>
        <a:buChar char="n"/>
        <a:defRPr sz="1500" b="1">
          <a:solidFill>
            <a:schemeClr val="tx1"/>
          </a:solidFill>
          <a:latin typeface="+mn-lt"/>
        </a:defRPr>
      </a:lvl4pPr>
      <a:lvl5pPr marL="15430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5pPr>
      <a:lvl6pPr marL="18859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6pPr>
      <a:lvl7pPr marL="22288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7pPr>
      <a:lvl8pPr marL="25717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8pPr>
      <a:lvl9pPr marL="2914650" indent="-171450" algn="l" rtl="0" eaLnBrk="0" fontAlgn="base" hangingPunct="0">
        <a:spcBef>
          <a:spcPct val="20000"/>
        </a:spcBef>
        <a:spcAft>
          <a:spcPct val="0"/>
        </a:spcAft>
        <a:buClr>
          <a:srgbClr val="003399"/>
        </a:buClr>
        <a:buSzPct val="8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57000"/>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A2ECA-6DAC-4148-BBF2-43CC8EDAD121}" type="datetime1">
              <a:rPr lang="en-US" smtClean="0">
                <a:solidFill>
                  <a:prstClr val="black">
                    <a:tint val="75000"/>
                  </a:prstClr>
                </a:solidFill>
              </a:rPr>
              <a:pPr/>
              <a:t>8/16/2022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Delivering combat power for America!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FF866-0FAE-4717-959A-C5A27F4FAFC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900137"/>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5.jpg"/><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jpg"/><Relationship Id="rId4" Type="http://schemas.openxmlformats.org/officeDocument/2006/relationships/image" Target="../media/image67.jpg"/></Relationships>
</file>

<file path=ppt/slides/_rels/slide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3.jp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jp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18" Type="http://schemas.openxmlformats.org/officeDocument/2006/relationships/image" Target="../media/image95.jpeg"/><Relationship Id="rId26" Type="http://schemas.openxmlformats.org/officeDocument/2006/relationships/image" Target="../media/image102.jpeg"/><Relationship Id="rId3" Type="http://schemas.openxmlformats.org/officeDocument/2006/relationships/image" Target="../media/image80.jpeg"/><Relationship Id="rId21" Type="http://schemas.openxmlformats.org/officeDocument/2006/relationships/image" Target="../media/image98.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5" Type="http://schemas.openxmlformats.org/officeDocument/2006/relationships/image" Target="../media/image101.jpeg"/><Relationship Id="rId33" Type="http://schemas.openxmlformats.org/officeDocument/2006/relationships/image" Target="../media/image108.png"/><Relationship Id="rId2" Type="http://schemas.openxmlformats.org/officeDocument/2006/relationships/notesSlide" Target="../notesSlides/notesSlide15.xml"/><Relationship Id="rId16" Type="http://schemas.openxmlformats.org/officeDocument/2006/relationships/image" Target="../media/image93.jpeg"/><Relationship Id="rId20" Type="http://schemas.openxmlformats.org/officeDocument/2006/relationships/image" Target="../media/image97.jpeg"/><Relationship Id="rId29" Type="http://schemas.openxmlformats.org/officeDocument/2006/relationships/image" Target="../media/image105.jpeg"/><Relationship Id="rId1" Type="http://schemas.openxmlformats.org/officeDocument/2006/relationships/slideLayout" Target="../slideLayouts/slideLayout5.xml"/><Relationship Id="rId6" Type="http://schemas.openxmlformats.org/officeDocument/2006/relationships/image" Target="../media/image83.jpeg"/><Relationship Id="rId11" Type="http://schemas.openxmlformats.org/officeDocument/2006/relationships/image" Target="../media/image88.jpeg"/><Relationship Id="rId24" Type="http://schemas.openxmlformats.org/officeDocument/2006/relationships/hyperlink" Target="https://org.eis.afmc.af.mil/sites/638SCMG/407scms/2010%20638%20SCMG%20Soccer%20Team/IMG_4028.JPG" TargetMode="External"/><Relationship Id="rId32" Type="http://schemas.microsoft.com/office/2007/relationships/hdphoto" Target="../media/hdphoto7.wdp"/><Relationship Id="rId5" Type="http://schemas.openxmlformats.org/officeDocument/2006/relationships/image" Target="../media/image82.jpeg"/><Relationship Id="rId15" Type="http://schemas.openxmlformats.org/officeDocument/2006/relationships/image" Target="../media/image92.jpeg"/><Relationship Id="rId23" Type="http://schemas.openxmlformats.org/officeDocument/2006/relationships/image" Target="../media/image100.jpeg"/><Relationship Id="rId28" Type="http://schemas.openxmlformats.org/officeDocument/2006/relationships/image" Target="../media/image104.jpeg"/><Relationship Id="rId10" Type="http://schemas.openxmlformats.org/officeDocument/2006/relationships/image" Target="../media/image87.jpeg"/><Relationship Id="rId19" Type="http://schemas.openxmlformats.org/officeDocument/2006/relationships/image" Target="../media/image96.jpeg"/><Relationship Id="rId31" Type="http://schemas.openxmlformats.org/officeDocument/2006/relationships/image" Target="../media/image107.pn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 Id="rId22" Type="http://schemas.openxmlformats.org/officeDocument/2006/relationships/image" Target="../media/image99.jpeg"/><Relationship Id="rId27" Type="http://schemas.openxmlformats.org/officeDocument/2006/relationships/image" Target="../media/image103.jpeg"/><Relationship Id="rId30" Type="http://schemas.openxmlformats.org/officeDocument/2006/relationships/image" Target="../media/image10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eg"/><Relationship Id="rId15" Type="http://schemas.openxmlformats.org/officeDocument/2006/relationships/image" Target="../media/image19.png"/><Relationship Id="rId10" Type="http://schemas.microsoft.com/office/2007/relationships/hdphoto" Target="../media/hdphoto3.wdp"/><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4.png"/><Relationship Id="rId21" Type="http://schemas.openxmlformats.org/officeDocument/2006/relationships/image" Target="../media/image42.jpeg"/><Relationship Id="rId7" Type="http://schemas.openxmlformats.org/officeDocument/2006/relationships/image" Target="../media/image28.gif"/><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6.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gif"/><Relationship Id="rId15" Type="http://schemas.openxmlformats.org/officeDocument/2006/relationships/image" Target="../media/image36.jpeg"/><Relationship Id="rId23" Type="http://schemas.openxmlformats.org/officeDocument/2006/relationships/image" Target="../media/image44.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microsoft.com/office/2007/relationships/hdphoto" Target="../media/hdphoto6.wdp"/><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978034" y="2864362"/>
            <a:ext cx="6260421" cy="845916"/>
          </a:xfrm>
          <a:prstGeom prst="rect">
            <a:avLst/>
          </a:prstGeom>
          <a:noFill/>
          <a:ln w="9525">
            <a:noFill/>
            <a:miter lim="800000"/>
            <a:headEnd/>
            <a:tailEnd/>
          </a:ln>
        </p:spPr>
        <p:txBody>
          <a:bodyPr anchor="t"/>
          <a:lstStyle/>
          <a:p>
            <a:pPr algn="r" eaLnBrk="0" hangingPunct="0"/>
            <a:r>
              <a:rPr lang="en-US" sz="4400" b="1" dirty="0">
                <a:solidFill>
                  <a:srgbClr val="151C77"/>
                </a:solidFill>
                <a:latin typeface="Arial" pitchFamily="34" charset="0"/>
                <a:cs typeface="Arial" pitchFamily="34" charset="0"/>
              </a:rPr>
              <a:t>Mission Briefing</a:t>
            </a:r>
            <a:endParaRPr lang="en-US" sz="4400" b="1" dirty="0">
              <a:solidFill>
                <a:srgbClr val="002060"/>
              </a:solidFill>
              <a:latin typeface="Times New Roman" pitchFamily="18" charset="0"/>
            </a:endParaRPr>
          </a:p>
        </p:txBody>
      </p:sp>
      <p:sp>
        <p:nvSpPr>
          <p:cNvPr id="4" name="Rectangle 4"/>
          <p:cNvSpPr>
            <a:spLocks noChangeArrowheads="1"/>
          </p:cNvSpPr>
          <p:nvPr/>
        </p:nvSpPr>
        <p:spPr bwMode="auto">
          <a:xfrm>
            <a:off x="7993375" y="5396438"/>
            <a:ext cx="3734991" cy="1277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r"/>
            <a:endParaRPr lang="en-US" altLang="en-US" sz="2000" b="1" dirty="0"/>
          </a:p>
          <a:p>
            <a:pPr algn="r"/>
            <a:endParaRPr lang="en-US" altLang="en-US" sz="2000" b="1" dirty="0"/>
          </a:p>
          <a:p>
            <a:pPr algn="r"/>
            <a:r>
              <a:rPr lang="en-US" altLang="en-US" sz="2000" b="1" dirty="0"/>
              <a:t>Version </a:t>
            </a:r>
            <a:r>
              <a:rPr lang="en-US" altLang="en-US" sz="2000" b="1" dirty="0" smtClean="0"/>
              <a:t>58</a:t>
            </a:r>
            <a:endParaRPr lang="en-US" altLang="en-US" sz="2000" dirty="0"/>
          </a:p>
        </p:txBody>
      </p:sp>
      <p:sp>
        <p:nvSpPr>
          <p:cNvPr id="2" name="Slide Number Placeholder 1"/>
          <p:cNvSpPr>
            <a:spLocks noGrp="1"/>
          </p:cNvSpPr>
          <p:nvPr>
            <p:ph type="sldNum" sz="quarter" idx="11"/>
          </p:nvPr>
        </p:nvSpPr>
        <p:spPr/>
        <p:txBody>
          <a:bodyPr/>
          <a:lstStyle/>
          <a:p>
            <a:pPr>
              <a:defRPr/>
            </a:pPr>
            <a:fld id="{0C8B3FFA-99AC-4324-BD10-92BBEB903BFC}" type="slidenum">
              <a:rPr lang="en-US" smtClean="0">
                <a:solidFill>
                  <a:srgbClr val="FFFFFF">
                    <a:lumMod val="50000"/>
                  </a:srgbClr>
                </a:solidFill>
              </a:rPr>
              <a:pPr>
                <a:defRPr/>
              </a:pPr>
              <a:t>1</a:t>
            </a:fld>
            <a:endParaRPr lang="en-US" dirty="0">
              <a:solidFill>
                <a:srgbClr val="808080"/>
              </a:solidFill>
            </a:endParaRPr>
          </a:p>
        </p:txBody>
      </p:sp>
    </p:spTree>
    <p:extLst>
      <p:ext uri="{BB962C8B-B14F-4D97-AF65-F5344CB8AC3E}">
        <p14:creationId xmlns:p14="http://schemas.microsoft.com/office/powerpoint/2010/main" val="2381733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720" y="96748"/>
            <a:ext cx="9144000" cy="1143000"/>
          </a:xfrm>
        </p:spPr>
        <p:txBody>
          <a:bodyPr/>
          <a:lstStyle/>
          <a:p>
            <a:pPr algn="ctr"/>
            <a:r>
              <a:rPr lang="en-US" sz="3600" dirty="0"/>
              <a:t>Workforce    </a:t>
            </a:r>
            <a:endParaRPr lang="en-US" b="1" kern="0" dirty="0"/>
          </a:p>
        </p:txBody>
      </p:sp>
      <p:sp>
        <p:nvSpPr>
          <p:cNvPr id="3" name="Content Placeholder 2"/>
          <p:cNvSpPr>
            <a:spLocks noGrp="1"/>
          </p:cNvSpPr>
          <p:nvPr>
            <p:ph idx="1"/>
          </p:nvPr>
        </p:nvSpPr>
        <p:spPr>
          <a:xfrm>
            <a:off x="1618195" y="1379838"/>
            <a:ext cx="9115300" cy="3840163"/>
          </a:xfrm>
        </p:spPr>
        <p:txBody>
          <a:bodyPr>
            <a:normAutofit/>
          </a:bodyPr>
          <a:lstStyle/>
          <a:p>
            <a:pPr>
              <a:defRPr/>
            </a:pPr>
            <a:r>
              <a:rPr lang="en-US" altLang="en-US" sz="2400" dirty="0"/>
              <a:t>Recruiting &amp; Retention</a:t>
            </a:r>
          </a:p>
          <a:p>
            <a:pPr marL="568325" lvl="1">
              <a:defRPr/>
            </a:pPr>
            <a:r>
              <a:rPr lang="en-US" altLang="en-US" sz="2300" dirty="0"/>
              <a:t>DHA/EHA, Incentives &amp; Competitive Benefits, 180-Day Rule</a:t>
            </a:r>
          </a:p>
        </p:txBody>
      </p:sp>
      <p:sp>
        <p:nvSpPr>
          <p:cNvPr id="4" name="Slide Number Placeholder 3"/>
          <p:cNvSpPr>
            <a:spLocks noGrp="1"/>
          </p:cNvSpPr>
          <p:nvPr>
            <p:ph type="sldNum" sz="quarter" idx="4294967295"/>
          </p:nvPr>
        </p:nvSpPr>
        <p:spPr/>
        <p:txBody>
          <a:bodyPr/>
          <a:lstStyle/>
          <a:p>
            <a:fld id="{C3CFF866-0FAE-4717-959A-C5A27F4FAFCD}" type="slidenum">
              <a:rPr lang="en-US" smtClean="0">
                <a:solidFill>
                  <a:prstClr val="black">
                    <a:tint val="75000"/>
                  </a:prstClr>
                </a:solidFill>
              </a:rPr>
              <a:pPr/>
              <a:t>10</a:t>
            </a:fld>
            <a:endParaRPr lang="en-US" dirty="0">
              <a:solidFill>
                <a:prstClr val="black">
                  <a:tint val="75000"/>
                </a:prst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124200"/>
            <a:ext cx="4953000" cy="2881700"/>
          </a:xfrm>
          <a:prstGeom prst="rect">
            <a:avLst/>
          </a:prstGeom>
          <a:effectLst>
            <a:outerShdw blurRad="190500" dist="12700" dir="600000" sx="102000" sy="102000" algn="ctr" rotWithShape="0">
              <a:srgbClr val="000000">
                <a:alpha val="71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2895600"/>
            <a:ext cx="2453042" cy="1839782"/>
          </a:xfrm>
          <a:prstGeom prst="rect">
            <a:avLst/>
          </a:prstGeom>
          <a:ln w="28575" cap="sq">
            <a:noFill/>
            <a:prstDash val="solid"/>
            <a:miter lim="800000"/>
          </a:ln>
          <a:effectLst>
            <a:outerShdw blurRad="190500" dist="12700" dir="600000" sx="102000" sy="102000" algn="tl" rotWithShape="0">
              <a:schemeClr val="tx1">
                <a:alpha val="71000"/>
              </a:schemeClr>
            </a:outerShdw>
          </a:effectLst>
        </p:spPr>
      </p:pic>
      <p:sp>
        <p:nvSpPr>
          <p:cNvPr id="12" name="object 36"/>
          <p:cNvSpPr/>
          <p:nvPr/>
        </p:nvSpPr>
        <p:spPr>
          <a:xfrm>
            <a:off x="8001001" y="4419603"/>
            <a:ext cx="2398774" cy="1755647"/>
          </a:xfrm>
          <a:prstGeom prst="rect">
            <a:avLst/>
          </a:prstGeom>
          <a:blipFill>
            <a:blip r:embed="rId5" cstate="print"/>
            <a:stretch>
              <a:fillRect/>
            </a:stretch>
          </a:blipFill>
          <a:effectLst>
            <a:outerShdw blurRad="190500" dist="12700" dir="600000" sx="102000" sy="102000" algn="ctr" rotWithShape="0">
              <a:srgbClr val="000000">
                <a:alpha val="71000"/>
              </a:srgbClr>
            </a:outerShdw>
          </a:effectLst>
        </p:spPr>
        <p:txBody>
          <a:bodyPr wrap="square" lIns="0" tIns="0" rIns="0" bIns="0" rtlCol="0"/>
          <a:lstStyle/>
          <a:p>
            <a:endParaRPr/>
          </a:p>
        </p:txBody>
      </p:sp>
      <p:sp>
        <p:nvSpPr>
          <p:cNvPr id="10" name="Slide Number Placeholder 1"/>
          <p:cNvSpPr>
            <a:spLocks noGrp="1"/>
          </p:cNvSpPr>
          <p:nvPr>
            <p:ph type="sldNum" sz="quarter" idx="11"/>
          </p:nvPr>
        </p:nvSpPr>
        <p:spPr>
          <a:xfrm>
            <a:off x="9512300" y="6524625"/>
            <a:ext cx="1143000" cy="304800"/>
          </a:xfrm>
        </p:spPr>
        <p:txBody>
          <a:bodyPr/>
          <a:lstStyle/>
          <a:p>
            <a:pPr>
              <a:defRPr/>
            </a:pPr>
            <a:r>
              <a:rPr lang="en-US" dirty="0" smtClean="0">
                <a:solidFill>
                  <a:srgbClr val="FFFFFF">
                    <a:lumMod val="50000"/>
                  </a:srgbClr>
                </a:solidFill>
              </a:rPr>
              <a:t>10</a:t>
            </a:r>
            <a:endParaRPr lang="en-US" dirty="0">
              <a:solidFill>
                <a:srgbClr val="808080"/>
              </a:solidFill>
            </a:endParaRPr>
          </a:p>
        </p:txBody>
      </p:sp>
    </p:spTree>
    <p:extLst>
      <p:ext uri="{BB962C8B-B14F-4D97-AF65-F5344CB8AC3E}">
        <p14:creationId xmlns:p14="http://schemas.microsoft.com/office/powerpoint/2010/main" val="186005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315" y="1424366"/>
            <a:ext cx="2971942" cy="2392670"/>
          </a:xfrm>
          <a:prstGeom prst="rect">
            <a:avLst/>
          </a:prstGeom>
          <a:effectLst>
            <a:outerShdw blurRad="190500" dist="12700" dir="600000" sx="102000" sy="102000" algn="ctr" rotWithShape="0">
              <a:srgbClr val="000000">
                <a:alpha val="71000"/>
              </a:srgbClr>
            </a:outerShdw>
            <a:softEdge rad="127000"/>
          </a:effectLst>
        </p:spPr>
      </p:pic>
      <p:sp>
        <p:nvSpPr>
          <p:cNvPr id="2" name="Title 1"/>
          <p:cNvSpPr>
            <a:spLocks noGrp="1"/>
          </p:cNvSpPr>
          <p:nvPr>
            <p:ph type="title"/>
          </p:nvPr>
        </p:nvSpPr>
        <p:spPr>
          <a:xfrm>
            <a:off x="1314615" y="96748"/>
            <a:ext cx="9144000" cy="1143000"/>
          </a:xfrm>
        </p:spPr>
        <p:txBody>
          <a:bodyPr>
            <a:noAutofit/>
          </a:bodyPr>
          <a:lstStyle/>
          <a:p>
            <a:pPr algn="ctr"/>
            <a:r>
              <a:rPr lang="en-US" sz="3600" dirty="0"/>
              <a:t>Plan for the Future</a:t>
            </a:r>
            <a:endParaRPr lang="en-US" sz="2800" dirty="0">
              <a:solidFill>
                <a:schemeClr val="bg1">
                  <a:lumMod val="75000"/>
                </a:schemeClr>
              </a:solidFill>
              <a:latin typeface="+mn-lt"/>
            </a:endParaRPr>
          </a:p>
        </p:txBody>
      </p:sp>
      <p:pic>
        <p:nvPicPr>
          <p:cNvPr id="9" name="Content Placeholder 8"/>
          <p:cNvPicPr>
            <a:picLocks noGrp="1" noChangeAspect="1"/>
          </p:cNvPicPr>
          <p:nvPr>
            <p:ph idx="1"/>
          </p:nvPr>
        </p:nvPicPr>
        <p:blipFill rotWithShape="1">
          <a:blip r:embed="rId4">
            <a:extLst>
              <a:ext uri="{28A0092B-C50C-407E-A947-70E740481C1C}">
                <a14:useLocalDpi xmlns:a14="http://schemas.microsoft.com/office/drawing/2010/main" val="0"/>
              </a:ext>
            </a:extLst>
          </a:blip>
          <a:srcRect l="6770"/>
          <a:stretch/>
        </p:blipFill>
        <p:spPr>
          <a:xfrm>
            <a:off x="3714586" y="3839261"/>
            <a:ext cx="2930185" cy="2449058"/>
          </a:xfrm>
          <a:effectLst>
            <a:outerShdw blurRad="190500" dist="12700" dir="600000" sx="102000" sy="102000" algn="ctr" rotWithShape="0">
              <a:srgbClr val="000000">
                <a:alpha val="71000"/>
              </a:srgbClr>
            </a:outerShdw>
            <a:softEdge rad="1270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3" y="1326606"/>
            <a:ext cx="3070733" cy="2535670"/>
          </a:xfrm>
          <a:prstGeom prst="rect">
            <a:avLst/>
          </a:prstGeom>
          <a:effectLst>
            <a:outerShdw blurRad="190500" dist="12700" dir="600000" sx="102000" sy="102000" algn="ctr" rotWithShape="0">
              <a:srgbClr val="000000">
                <a:alpha val="71000"/>
              </a:srgbClr>
            </a:outerShdw>
            <a:softEdge rad="127000"/>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6935"/>
          <a:stretch/>
        </p:blipFill>
        <p:spPr>
          <a:xfrm>
            <a:off x="7368876" y="3876077"/>
            <a:ext cx="3146724" cy="2412242"/>
          </a:xfrm>
          <a:prstGeom prst="rect">
            <a:avLst/>
          </a:prstGeom>
          <a:ln w="28575" cap="sq">
            <a:noFill/>
            <a:prstDash val="solid"/>
            <a:miter lim="800000"/>
          </a:ln>
          <a:effectLst>
            <a:outerShdw blurRad="190500" dist="12700" dir="600000" sx="102000" sy="102000" algn="tl" rotWithShape="0">
              <a:srgbClr val="000000">
                <a:alpha val="71000"/>
              </a:srgbClr>
            </a:outerShdw>
            <a:softEdge rad="127000"/>
          </a:effectLst>
        </p:spPr>
      </p:pic>
      <p:sp>
        <p:nvSpPr>
          <p:cNvPr id="8" name="Slide Number Placeholder 7"/>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11</a:t>
            </a:fld>
            <a:endParaRPr lang="en-US" dirty="0">
              <a:solidFill>
                <a:srgbClr val="808080"/>
              </a:solidFill>
            </a:endParaRPr>
          </a:p>
        </p:txBody>
      </p:sp>
    </p:spTree>
    <p:extLst>
      <p:ext uri="{BB962C8B-B14F-4D97-AF65-F5344CB8AC3E}">
        <p14:creationId xmlns:p14="http://schemas.microsoft.com/office/powerpoint/2010/main" val="2563088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able 2"/>
          <p:cNvSpPr>
            <a:spLocks noGrp="1" noChangeAspect="1" noChangeArrowheads="1"/>
          </p:cNvSpPr>
          <p:nvPr/>
        </p:nvSpPr>
        <p:spPr bwMode="auto">
          <a:xfrm>
            <a:off x="152400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8" tIns="45709" rIns="91418" bIns="45709"/>
          <a:lstStyle>
            <a:lvl1pPr eaLnBrk="0" hangingPunct="0">
              <a:spcBef>
                <a:spcPct val="50000"/>
              </a:spcBef>
              <a:buClr>
                <a:srgbClr val="151C77"/>
              </a:buClr>
              <a:buSzPct val="80000"/>
              <a:buFont typeface="Wingdings" pitchFamily="2" charset="2"/>
              <a:buChar char="n"/>
              <a:defRPr sz="2000" b="1">
                <a:solidFill>
                  <a:schemeClr val="tx1"/>
                </a:solidFill>
                <a:latin typeface="Arial" charset="0"/>
              </a:defRPr>
            </a:lvl1pPr>
            <a:lvl2pPr marL="742950" indent="-285750" eaLnBrk="0" hangingPunct="0">
              <a:spcBef>
                <a:spcPct val="25000"/>
              </a:spcBef>
              <a:buClr>
                <a:srgbClr val="151C77"/>
              </a:buClr>
              <a:buSzPct val="80000"/>
              <a:buFont typeface="Wingdings" pitchFamily="2" charset="2"/>
              <a:buChar char="n"/>
              <a:defRPr sz="2000" b="1">
                <a:solidFill>
                  <a:schemeClr val="tx1"/>
                </a:solidFill>
                <a:latin typeface="Arial" charset="0"/>
              </a:defRPr>
            </a:lvl2pPr>
            <a:lvl3pPr marL="1143000" indent="-228600" eaLnBrk="0" hangingPunct="0">
              <a:spcBef>
                <a:spcPct val="25000"/>
              </a:spcBef>
              <a:buClr>
                <a:srgbClr val="151C77"/>
              </a:buClr>
              <a:buSzPct val="80000"/>
              <a:buFont typeface="Wingdings" pitchFamily="2" charset="2"/>
              <a:buChar char="n"/>
              <a:defRPr sz="2000" b="1">
                <a:solidFill>
                  <a:schemeClr val="tx1"/>
                </a:solidFill>
                <a:latin typeface="Arial" charset="0"/>
              </a:defRPr>
            </a:lvl3pPr>
            <a:lvl4pPr marL="1600200" indent="-228600" eaLnBrk="0" hangingPunct="0">
              <a:spcBef>
                <a:spcPct val="25000"/>
              </a:spcBef>
              <a:buClr>
                <a:srgbClr val="151C77"/>
              </a:buClr>
              <a:buSzPct val="80000"/>
              <a:buFont typeface="Wingdings" pitchFamily="2" charset="2"/>
              <a:buChar char="n"/>
              <a:defRPr sz="2000" b="1">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9pPr>
          </a:lstStyle>
          <a:p>
            <a:pPr eaLnBrk="1" fontAlgn="base" hangingPunct="1">
              <a:spcBef>
                <a:spcPct val="0"/>
              </a:spcBef>
              <a:spcAft>
                <a:spcPct val="0"/>
              </a:spcAft>
              <a:buClrTx/>
              <a:buSzTx/>
              <a:buFontTx/>
              <a:buNone/>
            </a:pPr>
            <a:endParaRPr lang="en-US" altLang="en-US" b="0" dirty="0">
              <a:solidFill>
                <a:srgbClr val="000000"/>
              </a:solidFill>
            </a:endParaRPr>
          </a:p>
        </p:txBody>
      </p:sp>
      <p:sp>
        <p:nvSpPr>
          <p:cNvPr id="32774" name="TextBox 4"/>
          <p:cNvSpPr txBox="1">
            <a:spLocks noChangeArrowheads="1"/>
          </p:cNvSpPr>
          <p:nvPr/>
        </p:nvSpPr>
        <p:spPr bwMode="auto">
          <a:xfrm>
            <a:off x="7772404" y="457200"/>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50000"/>
              </a:spcBef>
              <a:buClr>
                <a:srgbClr val="151C77"/>
              </a:buClr>
              <a:buSzPct val="80000"/>
              <a:buFont typeface="Wingdings" pitchFamily="2" charset="2"/>
              <a:buChar char="n"/>
              <a:defRPr sz="2000" b="1">
                <a:solidFill>
                  <a:schemeClr val="tx1"/>
                </a:solidFill>
                <a:latin typeface="Arial" charset="0"/>
              </a:defRPr>
            </a:lvl1pPr>
            <a:lvl2pPr marL="742950" indent="-285750" eaLnBrk="0" hangingPunct="0">
              <a:spcBef>
                <a:spcPct val="25000"/>
              </a:spcBef>
              <a:buClr>
                <a:srgbClr val="151C77"/>
              </a:buClr>
              <a:buSzPct val="80000"/>
              <a:buFont typeface="Wingdings" pitchFamily="2" charset="2"/>
              <a:buChar char="n"/>
              <a:defRPr sz="2000" b="1">
                <a:solidFill>
                  <a:schemeClr val="tx1"/>
                </a:solidFill>
                <a:latin typeface="Arial" charset="0"/>
              </a:defRPr>
            </a:lvl2pPr>
            <a:lvl3pPr marL="1143000" indent="-228600" eaLnBrk="0" hangingPunct="0">
              <a:spcBef>
                <a:spcPct val="25000"/>
              </a:spcBef>
              <a:buClr>
                <a:srgbClr val="151C77"/>
              </a:buClr>
              <a:buSzPct val="80000"/>
              <a:buFont typeface="Wingdings" pitchFamily="2" charset="2"/>
              <a:buChar char="n"/>
              <a:defRPr sz="2000" b="1">
                <a:solidFill>
                  <a:schemeClr val="tx1"/>
                </a:solidFill>
                <a:latin typeface="Arial" charset="0"/>
              </a:defRPr>
            </a:lvl3pPr>
            <a:lvl4pPr marL="1600200" indent="-228600" eaLnBrk="0" hangingPunct="0">
              <a:spcBef>
                <a:spcPct val="25000"/>
              </a:spcBef>
              <a:buClr>
                <a:srgbClr val="151C77"/>
              </a:buClr>
              <a:buSzPct val="80000"/>
              <a:buFont typeface="Wingdings" pitchFamily="2" charset="2"/>
              <a:buChar char="n"/>
              <a:defRPr sz="2000" b="1">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9pPr>
          </a:lstStyle>
          <a:p>
            <a:pPr eaLnBrk="1" fontAlgn="base" hangingPunct="1">
              <a:spcBef>
                <a:spcPct val="0"/>
              </a:spcBef>
              <a:spcAft>
                <a:spcPct val="0"/>
              </a:spcAft>
              <a:buClrTx/>
              <a:buSzTx/>
              <a:buFontTx/>
              <a:buNone/>
            </a:pPr>
            <a:endParaRPr lang="en-US" altLang="en-US" sz="1800" b="0" dirty="0">
              <a:solidFill>
                <a:srgbClr val="000000"/>
              </a:solidFill>
            </a:endParaRPr>
          </a:p>
        </p:txBody>
      </p:sp>
      <p:sp>
        <p:nvSpPr>
          <p:cNvPr id="7" name="Title 1"/>
          <p:cNvSpPr txBox="1">
            <a:spLocks/>
          </p:cNvSpPr>
          <p:nvPr/>
        </p:nvSpPr>
        <p:spPr bwMode="auto">
          <a:xfrm>
            <a:off x="2476500" y="101601"/>
            <a:ext cx="7836072" cy="1128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pPr eaLnBrk="1" hangingPunct="1"/>
            <a:r>
              <a:rPr lang="en-US" i="1" dirty="0">
                <a:solidFill>
                  <a:srgbClr val="151C77"/>
                </a:solidFill>
              </a:rPr>
              <a:t>National Strategic Nuclear Deterrent</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3901" r="14862" b="12839"/>
          <a:stretch/>
        </p:blipFill>
        <p:spPr>
          <a:xfrm>
            <a:off x="1752603" y="1631023"/>
            <a:ext cx="1769109" cy="1113761"/>
          </a:xfrm>
          <a:prstGeom prst="rect">
            <a:avLst/>
          </a:prstGeom>
          <a:ln w="28575">
            <a:solidFill>
              <a:schemeClr val="tx1"/>
            </a:solidFill>
          </a:ln>
          <a:effectLst>
            <a:outerShdw blurRad="292100" dist="139700" dir="2700000" algn="ctr" rotWithShape="0">
              <a:srgbClr val="000000">
                <a:alpha val="65000"/>
              </a:srgbClr>
            </a:outerShdw>
          </a:effec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5614" t="7191" r="12227" b="16407"/>
          <a:stretch/>
        </p:blipFill>
        <p:spPr>
          <a:xfrm>
            <a:off x="3810000" y="1640702"/>
            <a:ext cx="2057400" cy="1093821"/>
          </a:xfrm>
          <a:prstGeom prst="rect">
            <a:avLst/>
          </a:prstGeom>
          <a:ln w="28575">
            <a:solidFill>
              <a:schemeClr val="tx1"/>
            </a:solidFill>
          </a:ln>
          <a:effectLst>
            <a:outerShdw blurRad="292100" dist="139700" dir="2700000" algn="ctr" rotWithShape="0">
              <a:srgbClr val="000000">
                <a:alpha val="65000"/>
              </a:srgbClr>
            </a:outerShdw>
          </a:effectLst>
        </p:spPr>
      </p:pic>
      <p:sp>
        <p:nvSpPr>
          <p:cNvPr id="22" name="Title 1"/>
          <p:cNvSpPr txBox="1">
            <a:spLocks/>
          </p:cNvSpPr>
          <p:nvPr/>
        </p:nvSpPr>
        <p:spPr bwMode="auto">
          <a:xfrm>
            <a:off x="1864389" y="5654291"/>
            <a:ext cx="2930441" cy="7420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latin typeface="+mn-lt"/>
              </a:rPr>
              <a:t>Inter-Continental Ballistic Missiles (ICBM)</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1712" y="3813243"/>
            <a:ext cx="1216673" cy="1747303"/>
          </a:xfrm>
          <a:prstGeom prst="rect">
            <a:avLst/>
          </a:prstGeom>
          <a:ln w="28575">
            <a:solidFill>
              <a:schemeClr val="tx1"/>
            </a:solidFill>
          </a:ln>
          <a:effectLst>
            <a:outerShdw blurRad="292100" dist="139700" dir="2700000" algn="ctr" rotWithShape="0">
              <a:srgbClr val="000000">
                <a:alpha val="65000"/>
              </a:srgbClr>
            </a:outerShdw>
          </a:effectLst>
        </p:spPr>
      </p:pic>
      <p:sp>
        <p:nvSpPr>
          <p:cNvPr id="24" name="Title 1"/>
          <p:cNvSpPr txBox="1">
            <a:spLocks/>
          </p:cNvSpPr>
          <p:nvPr/>
        </p:nvSpPr>
        <p:spPr bwMode="auto">
          <a:xfrm>
            <a:off x="1752603" y="2766688"/>
            <a:ext cx="1767137" cy="662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latin typeface="+mn-lt"/>
              </a:rPr>
              <a:t>Bombers</a:t>
            </a:r>
          </a:p>
        </p:txBody>
      </p:sp>
      <p:sp>
        <p:nvSpPr>
          <p:cNvPr id="25" name="Title 1"/>
          <p:cNvSpPr txBox="1">
            <a:spLocks/>
          </p:cNvSpPr>
          <p:nvPr/>
        </p:nvSpPr>
        <p:spPr bwMode="auto">
          <a:xfrm>
            <a:off x="3808028" y="2733992"/>
            <a:ext cx="2059372" cy="6950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latin typeface="+mn-lt"/>
              </a:rPr>
              <a:t>Navy TACAMO</a:t>
            </a:r>
          </a:p>
        </p:txBody>
      </p:sp>
      <p:sp>
        <p:nvSpPr>
          <p:cNvPr id="14" name="Title 1"/>
          <p:cNvSpPr txBox="1">
            <a:spLocks/>
          </p:cNvSpPr>
          <p:nvPr/>
        </p:nvSpPr>
        <p:spPr bwMode="auto">
          <a:xfrm>
            <a:off x="4651022" y="4941239"/>
            <a:ext cx="2889956" cy="1649713"/>
          </a:xfrm>
          <a:prstGeom prst="rect">
            <a:avLst/>
          </a:prstGeom>
          <a:noFill/>
          <a:ln w="9525">
            <a:noFill/>
            <a:miter lim="800000"/>
            <a:headEnd/>
            <a:tailEnd/>
          </a:ln>
          <a:effectLst>
            <a:softEdge rad="63500"/>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latin typeface="+mn-lt"/>
              </a:rPr>
              <a:t>Nuclear Command, Control &amp; Communications </a:t>
            </a:r>
          </a:p>
          <a:p>
            <a:r>
              <a:rPr lang="en-US" sz="1800" kern="0" dirty="0">
                <a:solidFill>
                  <a:schemeClr val="tx1"/>
                </a:solidFill>
                <a:latin typeface="+mn-lt"/>
              </a:rPr>
              <a:t>(NC3)</a:t>
            </a:r>
          </a:p>
        </p:txBody>
      </p:sp>
      <p:sp>
        <p:nvSpPr>
          <p:cNvPr id="15" name="Title 1"/>
          <p:cNvSpPr txBox="1">
            <a:spLocks/>
          </p:cNvSpPr>
          <p:nvPr/>
        </p:nvSpPr>
        <p:spPr bwMode="auto">
          <a:xfrm>
            <a:off x="8537817" y="2797724"/>
            <a:ext cx="1917944" cy="6312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latin typeface="+mn-lt"/>
              </a:rPr>
              <a:t>Dual Capable Aircraft</a:t>
            </a:r>
          </a:p>
        </p:txBody>
      </p:sp>
      <p:sp>
        <p:nvSpPr>
          <p:cNvPr id="4" name="Rectangle 3"/>
          <p:cNvSpPr/>
          <p:nvPr/>
        </p:nvSpPr>
        <p:spPr>
          <a:xfrm>
            <a:off x="8537818" y="1618002"/>
            <a:ext cx="1917944" cy="1148684"/>
          </a:xfrm>
          <a:prstGeom prst="rect">
            <a:avLst/>
          </a:prstGeom>
          <a:blipFill>
            <a:blip r:embed="rId6"/>
            <a:stretch>
              <a:fillRect/>
            </a:stretch>
          </a:blipFill>
          <a:ln w="28575">
            <a:solidFill>
              <a:schemeClr val="tx1"/>
            </a:solidFill>
          </a:ln>
          <a:effectLst>
            <a:outerShdw blurRad="292100" dist="139700" dir="2700000" algn="ctr" rotWithShape="0">
              <a:srgbClr val="000000">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6802" y="3813243"/>
            <a:ext cx="2916361" cy="1761509"/>
          </a:xfrm>
          <a:prstGeom prst="rect">
            <a:avLst/>
          </a:prstGeom>
          <a:ln w="28575">
            <a:solidFill>
              <a:schemeClr val="tx1"/>
            </a:solidFill>
          </a:ln>
          <a:effectLst>
            <a:outerShdw blurRad="292100" dist="139700" dir="2700000" algn="ctr" rotWithShape="0">
              <a:srgbClr val="000000">
                <a:alpha val="65000"/>
              </a:srgbClr>
            </a:outerShdw>
          </a:effectLst>
        </p:spPr>
      </p:pic>
      <p:sp>
        <p:nvSpPr>
          <p:cNvPr id="27" name="Title 1"/>
          <p:cNvSpPr txBox="1">
            <a:spLocks/>
          </p:cNvSpPr>
          <p:nvPr/>
        </p:nvSpPr>
        <p:spPr bwMode="auto">
          <a:xfrm>
            <a:off x="7396211" y="5630688"/>
            <a:ext cx="2916360" cy="7317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rPr>
              <a:t>ICBM Launch Control</a:t>
            </a:r>
          </a:p>
        </p:txBody>
      </p:sp>
      <p:sp>
        <p:nvSpPr>
          <p:cNvPr id="28" name="Title 1"/>
          <p:cNvSpPr txBox="1">
            <a:spLocks/>
          </p:cNvSpPr>
          <p:nvPr/>
        </p:nvSpPr>
        <p:spPr bwMode="auto">
          <a:xfrm>
            <a:off x="6218798" y="2971191"/>
            <a:ext cx="2081866" cy="685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a:lstStyle>
          <a:p>
            <a:r>
              <a:rPr lang="en-US" sz="1800" kern="0" dirty="0">
                <a:solidFill>
                  <a:schemeClr val="tx1"/>
                </a:solidFill>
                <a:latin typeface="+mn-lt"/>
              </a:rPr>
              <a:t>Air-Launched Cruise Missiles (ALCM)</a:t>
            </a: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2848" y="3813243"/>
            <a:ext cx="1322013" cy="1761509"/>
          </a:xfrm>
          <a:prstGeom prst="rect">
            <a:avLst/>
          </a:prstGeom>
          <a:ln w="28575">
            <a:solidFill>
              <a:schemeClr val="tx1"/>
            </a:solidFill>
          </a:ln>
          <a:effectLst>
            <a:outerShdw blurRad="292100" dist="139700" dir="2700000" algn="ctr" rotWithShape="0">
              <a:srgbClr val="000000">
                <a:alpha val="65000"/>
              </a:srgb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8798" y="1626318"/>
            <a:ext cx="2059372" cy="1115987"/>
          </a:xfrm>
          <a:prstGeom prst="rect">
            <a:avLst/>
          </a:prstGeom>
          <a:ln w="28575">
            <a:solidFill>
              <a:schemeClr val="tx1"/>
            </a:solidFill>
          </a:ln>
          <a:effectLst>
            <a:outerShdw blurRad="292100" dist="139700" dir="2700000" algn="ctr" rotWithShape="0">
              <a:srgbClr val="000000">
                <a:alpha val="65000"/>
              </a:srgbClr>
            </a:outerShdw>
          </a:effectLst>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4925" y="3808475"/>
            <a:ext cx="1962150" cy="1276350"/>
          </a:xfrm>
          <a:prstGeom prst="rect">
            <a:avLst/>
          </a:prstGeom>
          <a:noFill/>
          <a:ln w="28575">
            <a:solidFill>
              <a:schemeClr val="tx1"/>
            </a:solidFill>
            <a:miter lim="800000"/>
            <a:headEnd/>
            <a:tailEnd/>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Lst>
        </p:spPr>
      </p:pic>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12</a:t>
            </a:fld>
            <a:endParaRPr lang="en-US" dirty="0">
              <a:solidFill>
                <a:srgbClr val="808080"/>
              </a:solidFill>
            </a:endParaRPr>
          </a:p>
        </p:txBody>
      </p:sp>
    </p:spTree>
    <p:extLst>
      <p:ext uri="{BB962C8B-B14F-4D97-AF65-F5344CB8AC3E}">
        <p14:creationId xmlns:p14="http://schemas.microsoft.com/office/powerpoint/2010/main" val="56833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97" y="56445"/>
            <a:ext cx="8335831" cy="1143000"/>
          </a:xfrm>
        </p:spPr>
        <p:txBody>
          <a:bodyPr>
            <a:normAutofit/>
          </a:bodyPr>
          <a:lstStyle/>
          <a:p>
            <a:pPr algn="ctr"/>
            <a:r>
              <a:rPr lang="en-US" sz="3600" dirty="0"/>
              <a:t>Art of the Possible</a:t>
            </a:r>
          </a:p>
        </p:txBody>
      </p:sp>
      <p:sp>
        <p:nvSpPr>
          <p:cNvPr id="32" name="Content Placeholder 1"/>
          <p:cNvSpPr>
            <a:spLocks noGrp="1"/>
          </p:cNvSpPr>
          <p:nvPr>
            <p:ph idx="1"/>
          </p:nvPr>
        </p:nvSpPr>
        <p:spPr>
          <a:xfrm>
            <a:off x="1620840" y="1332092"/>
            <a:ext cx="4746249" cy="5132211"/>
          </a:xfrm>
        </p:spPr>
        <p:txBody>
          <a:bodyPr>
            <a:normAutofit fontScale="55000" lnSpcReduction="20000"/>
          </a:bodyPr>
          <a:lstStyle/>
          <a:p>
            <a:pPr marL="0" indent="0" algn="ctr">
              <a:buNone/>
            </a:pPr>
            <a:r>
              <a:rPr lang="en-US" altLang="en-US" sz="3600" dirty="0"/>
              <a:t>Tenets of AoP</a:t>
            </a:r>
          </a:p>
          <a:p>
            <a:pPr marL="0" indent="0" algn="ctr">
              <a:buNone/>
            </a:pPr>
            <a:endParaRPr lang="en-US" altLang="en-US" dirty="0"/>
          </a:p>
          <a:p>
            <a:pPr marL="0" indent="0" algn="ctr">
              <a:buNone/>
            </a:pPr>
            <a:endParaRPr lang="en-US" altLang="en-US" dirty="0" smtClean="0"/>
          </a:p>
          <a:p>
            <a:pPr marL="0" indent="0" algn="ctr">
              <a:buNone/>
            </a:pPr>
            <a:endParaRPr lang="en-US" altLang="en-US" dirty="0"/>
          </a:p>
          <a:p>
            <a:pPr marL="0" indent="0" algn="ctr">
              <a:buNone/>
            </a:pPr>
            <a:endParaRPr lang="en-US" altLang="en-US" dirty="0" smtClean="0"/>
          </a:p>
          <a:p>
            <a:endParaRPr lang="en-US" altLang="en-US" dirty="0" smtClean="0"/>
          </a:p>
          <a:p>
            <a:pPr marL="0" indent="0">
              <a:buNone/>
            </a:pPr>
            <a:endParaRPr lang="en-US" altLang="en-US" dirty="0"/>
          </a:p>
          <a:p>
            <a:pPr lvl="1">
              <a:buFont typeface="Arial" panose="020B0604020202020204" pitchFamily="34" charset="0"/>
              <a:buChar char="•"/>
            </a:pPr>
            <a:endParaRPr lang="en-US" altLang="en-US" sz="3400" dirty="0"/>
          </a:p>
          <a:p>
            <a:pPr lvl="1"/>
            <a:endParaRPr lang="en-US" altLang="en-US" sz="3200" dirty="0"/>
          </a:p>
          <a:p>
            <a:pPr marL="406400" lvl="1" indent="0">
              <a:buNone/>
            </a:pPr>
            <a:endParaRPr lang="en-US" altLang="en-US" sz="2200" dirty="0"/>
          </a:p>
          <a:p>
            <a:pPr lvl="1"/>
            <a:r>
              <a:rPr lang="en-US" altLang="en-US" sz="3600" dirty="0"/>
              <a:t>Leadership Model</a:t>
            </a:r>
          </a:p>
          <a:p>
            <a:pPr lvl="1"/>
            <a:r>
              <a:rPr lang="en-US" altLang="en-US" sz="3600" dirty="0"/>
              <a:t>Flow Principles</a:t>
            </a:r>
          </a:p>
          <a:p>
            <a:pPr lvl="1"/>
            <a:r>
              <a:rPr lang="en-US" altLang="en-US" sz="3600" dirty="0"/>
              <a:t>Science of Throughput </a:t>
            </a:r>
          </a:p>
          <a:p>
            <a:pPr lvl="1"/>
            <a:r>
              <a:rPr lang="en-US" altLang="en-US" sz="3600" dirty="0"/>
              <a:t>Data Driven Decisions</a:t>
            </a:r>
          </a:p>
          <a:p>
            <a:pPr lvl="1"/>
            <a:r>
              <a:rPr lang="en-US" altLang="en-US" sz="3600" dirty="0"/>
              <a:t>Constraint Resolution</a:t>
            </a:r>
          </a:p>
          <a:p>
            <a:pPr lvl="1"/>
            <a:r>
              <a:rPr lang="en-US" altLang="en-US" sz="3600" dirty="0"/>
              <a:t>Radiator Chart</a:t>
            </a:r>
          </a:p>
          <a:p>
            <a:pPr lvl="1"/>
            <a:r>
              <a:rPr lang="en-US" altLang="en-US" sz="3600" dirty="0"/>
              <a:t>Wall Walk</a:t>
            </a:r>
          </a:p>
          <a:p>
            <a:pPr lvl="1"/>
            <a:r>
              <a:rPr lang="en-US" altLang="en-US" sz="3600" dirty="0"/>
              <a:t>Tactical Management</a:t>
            </a:r>
          </a:p>
        </p:txBody>
      </p:sp>
      <p:sp>
        <p:nvSpPr>
          <p:cNvPr id="29" name="Rectangle 28"/>
          <p:cNvSpPr/>
          <p:nvPr/>
        </p:nvSpPr>
        <p:spPr>
          <a:xfrm>
            <a:off x="3209174" y="870469"/>
            <a:ext cx="6315826" cy="307777"/>
          </a:xfrm>
          <a:prstGeom prst="rect">
            <a:avLst/>
          </a:prstGeom>
        </p:spPr>
        <p:txBody>
          <a:bodyPr wrap="square">
            <a:spAutoFit/>
          </a:bodyPr>
          <a:lstStyle/>
          <a:p>
            <a:r>
              <a:rPr lang="en-US" b="1" dirty="0">
                <a:solidFill>
                  <a:schemeClr val="bg1"/>
                </a:solidFill>
              </a:rPr>
              <a:t>How We Sustain Momentum…Strategic to Tactical Execution</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724" y="1426813"/>
            <a:ext cx="3691917" cy="477043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6946" y="1856601"/>
            <a:ext cx="2520857" cy="1726980"/>
          </a:xfrm>
          <a:prstGeom prst="rect">
            <a:avLst/>
          </a:prstGeom>
          <a:ln w="6350">
            <a:noFill/>
          </a:ln>
          <a:effectLst>
            <a:outerShdw blurRad="292100" dist="139700" dir="2700000" algn="ctr" rotWithShape="0">
              <a:schemeClr val="tx1">
                <a:alpha val="65000"/>
              </a:schemeClr>
            </a:outerShdw>
          </a:effectLst>
        </p:spPr>
      </p:pic>
      <p:sp>
        <p:nvSpPr>
          <p:cNvPr id="3" name="Slide Number Placeholder 2"/>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13</a:t>
            </a:fld>
            <a:endParaRPr lang="en-US" dirty="0">
              <a:solidFill>
                <a:srgbClr val="808080"/>
              </a:solidFill>
            </a:endParaRPr>
          </a:p>
        </p:txBody>
      </p:sp>
    </p:spTree>
    <p:extLst>
      <p:ext uri="{BB962C8B-B14F-4D97-AF65-F5344CB8AC3E}">
        <p14:creationId xmlns:p14="http://schemas.microsoft.com/office/powerpoint/2010/main" val="1237866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7795"/>
            <a:ext cx="8280400" cy="1020762"/>
          </a:xfrm>
        </p:spPr>
        <p:txBody>
          <a:bodyPr>
            <a:noAutofit/>
          </a:bodyPr>
          <a:lstStyle/>
          <a:p>
            <a:pPr algn="ctr" defTabSz="964032">
              <a:defRPr/>
            </a:pPr>
            <a:r>
              <a:rPr lang="en-US" sz="3600" dirty="0">
                <a:cs typeface="Arial" pitchFamily="34" charset="0"/>
              </a:rPr>
              <a:t>Global Logistics</a:t>
            </a:r>
            <a:endParaRPr lang="en-US" sz="3600" dirty="0"/>
          </a:p>
        </p:txBody>
      </p:sp>
      <p:sp>
        <p:nvSpPr>
          <p:cNvPr id="4" name="Title 1"/>
          <p:cNvSpPr txBox="1">
            <a:spLocks/>
          </p:cNvSpPr>
          <p:nvPr/>
        </p:nvSpPr>
        <p:spPr>
          <a:xfrm>
            <a:off x="1524000" y="5972118"/>
            <a:ext cx="9144000" cy="8914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200" b="1" dirty="0">
              <a:solidFill>
                <a:prstClr val="white">
                  <a:lumMod val="75000"/>
                </a:prstClr>
              </a:solidFill>
            </a:endParaRPr>
          </a:p>
        </p:txBody>
      </p:sp>
      <p:sp>
        <p:nvSpPr>
          <p:cNvPr id="41" name="Title 1"/>
          <p:cNvSpPr txBox="1">
            <a:spLocks/>
          </p:cNvSpPr>
          <p:nvPr/>
        </p:nvSpPr>
        <p:spPr>
          <a:xfrm>
            <a:off x="1896536" y="6502400"/>
            <a:ext cx="8365067" cy="3865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b="1" dirty="0">
              <a:solidFill>
                <a:prstClr val="white"/>
              </a:solidFill>
            </a:endParaRPr>
          </a:p>
        </p:txBody>
      </p:sp>
      <p:sp>
        <p:nvSpPr>
          <p:cNvPr id="11" name="Rectangle 10"/>
          <p:cNvSpPr/>
          <p:nvPr/>
        </p:nvSpPr>
        <p:spPr>
          <a:xfrm>
            <a:off x="1676400" y="1535433"/>
            <a:ext cx="4572000" cy="307777"/>
          </a:xfrm>
          <a:prstGeom prst="rect">
            <a:avLst/>
          </a:prstGeom>
        </p:spPr>
        <p:txBody>
          <a:bodyPr>
            <a:spAutoFit/>
          </a:bodyPr>
          <a:lstStyle/>
          <a:p>
            <a:endParaRPr lang="en-US" b="1" dirty="0">
              <a:solidFill>
                <a:prstClr val="black"/>
              </a:solidFill>
            </a:endParaRPr>
          </a:p>
        </p:txBody>
      </p:sp>
      <p:sp>
        <p:nvSpPr>
          <p:cNvPr id="3" name="Rectangle 2"/>
          <p:cNvSpPr/>
          <p:nvPr/>
        </p:nvSpPr>
        <p:spPr>
          <a:xfrm>
            <a:off x="1882743" y="1310426"/>
            <a:ext cx="8439819" cy="4647426"/>
          </a:xfrm>
          <a:prstGeom prst="rect">
            <a:avLst/>
          </a:prstGeom>
        </p:spPr>
        <p:txBody>
          <a:bodyPr wrap="square">
            <a:spAutoFit/>
          </a:bodyPr>
          <a:lstStyle/>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Depot and Modification </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Aircraft Battle Damage Repair (ABDR)</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Global Supply Chain Integration and Execution</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War Reserve Materiel (WRM)</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Standard Air Munitions Packages (STAMP)</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Software Sustainment, Modification, Enhancement</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Combat Enablers: POL, Vehicles, Support Equipment</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ABWs are Power Projection Platforms</a:t>
            </a:r>
          </a:p>
          <a:p>
            <a:pPr marL="342900" indent="-342900">
              <a:spcBef>
                <a:spcPts val="600"/>
              </a:spcBef>
              <a:spcAft>
                <a:spcPts val="600"/>
              </a:spcAft>
              <a:buClr>
                <a:srgbClr val="151C77"/>
              </a:buClr>
              <a:buSzPct val="80000"/>
              <a:buFont typeface="Wingdings" panose="05000000000000000000" pitchFamily="2" charset="2"/>
              <a:buChar char="n"/>
            </a:pPr>
            <a:r>
              <a:rPr lang="en-US" sz="2400" b="1" dirty="0">
                <a:latin typeface="Arial" panose="020B0604020202020204" pitchFamily="34" charset="0"/>
                <a:cs typeface="Arial" panose="020B0604020202020204" pitchFamily="34" charset="0"/>
              </a:rPr>
              <a:t>“Art of the Possible” is how AFSC Enterprise operates</a:t>
            </a:r>
          </a:p>
        </p:txBody>
      </p:sp>
      <p:sp>
        <p:nvSpPr>
          <p:cNvPr id="5" name="Slide Number Placeholder 4"/>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14</a:t>
            </a:fld>
            <a:endParaRPr lang="en-US" dirty="0">
              <a:solidFill>
                <a:srgbClr val="808080"/>
              </a:solidFill>
            </a:endParaRPr>
          </a:p>
        </p:txBody>
      </p:sp>
    </p:spTree>
    <p:extLst>
      <p:ext uri="{BB962C8B-B14F-4D97-AF65-F5344CB8AC3E}">
        <p14:creationId xmlns:p14="http://schemas.microsoft.com/office/powerpoint/2010/main" val="3202378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3"/>
          <p:cNvSpPr>
            <a:spLocks noChangeArrowheads="1"/>
          </p:cNvSpPr>
          <p:nvPr/>
        </p:nvSpPr>
        <p:spPr bwMode="auto">
          <a:xfrm>
            <a:off x="2556479" y="1026985"/>
            <a:ext cx="6858000" cy="56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061" tIns="30531" rIns="61061" bIns="30531" anchor="ctr"/>
          <a:lstStyle>
            <a:lvl1pPr defTabSz="901700" eaLnBrk="0" hangingPunct="0">
              <a:spcBef>
                <a:spcPct val="20000"/>
              </a:spcBef>
              <a:buChar char="•"/>
              <a:defRPr sz="2800" b="1">
                <a:solidFill>
                  <a:srgbClr val="000000"/>
                </a:solidFill>
                <a:latin typeface="Arial" charset="0"/>
              </a:defRPr>
            </a:lvl1pPr>
            <a:lvl2pPr marL="742950" indent="-285750" defTabSz="901700" eaLnBrk="0" hangingPunct="0">
              <a:spcBef>
                <a:spcPct val="20000"/>
              </a:spcBef>
              <a:buChar char="–"/>
              <a:defRPr sz="2400" b="1">
                <a:solidFill>
                  <a:srgbClr val="000000"/>
                </a:solidFill>
                <a:latin typeface="Arial" charset="0"/>
              </a:defRPr>
            </a:lvl2pPr>
            <a:lvl3pPr marL="1143000" indent="-228600" defTabSz="901700" eaLnBrk="0" hangingPunct="0">
              <a:spcBef>
                <a:spcPct val="20000"/>
              </a:spcBef>
              <a:buChar char="•"/>
              <a:defRPr sz="2400" b="1">
                <a:solidFill>
                  <a:srgbClr val="000000"/>
                </a:solidFill>
                <a:latin typeface="Arial" charset="0"/>
              </a:defRPr>
            </a:lvl3pPr>
            <a:lvl4pPr marL="1600200" indent="-228600" defTabSz="901700" eaLnBrk="0" hangingPunct="0">
              <a:spcBef>
                <a:spcPct val="20000"/>
              </a:spcBef>
              <a:buChar char="–"/>
              <a:defRPr sz="2000" b="1">
                <a:solidFill>
                  <a:srgbClr val="000000"/>
                </a:solidFill>
                <a:latin typeface="Arial" charset="0"/>
              </a:defRPr>
            </a:lvl4pPr>
            <a:lvl5pPr marL="2057400" indent="-228600" defTabSz="901700" eaLnBrk="0" hangingPunct="0">
              <a:spcBef>
                <a:spcPct val="20000"/>
              </a:spcBef>
              <a:buChar char="»"/>
              <a:defRPr sz="2000" b="1">
                <a:solidFill>
                  <a:srgbClr val="000000"/>
                </a:solidFill>
                <a:latin typeface="Arial" charset="0"/>
              </a:defRPr>
            </a:lvl5pPr>
            <a:lvl6pPr marL="2514600" indent="-228600" defTabSz="901700" eaLnBrk="0" fontAlgn="base" hangingPunct="0">
              <a:spcBef>
                <a:spcPct val="20000"/>
              </a:spcBef>
              <a:spcAft>
                <a:spcPct val="0"/>
              </a:spcAft>
              <a:buChar char="»"/>
              <a:defRPr sz="2000" b="1">
                <a:solidFill>
                  <a:srgbClr val="000000"/>
                </a:solidFill>
                <a:latin typeface="Arial" charset="0"/>
              </a:defRPr>
            </a:lvl6pPr>
            <a:lvl7pPr marL="2971800" indent="-228600" defTabSz="901700" eaLnBrk="0" fontAlgn="base" hangingPunct="0">
              <a:spcBef>
                <a:spcPct val="20000"/>
              </a:spcBef>
              <a:spcAft>
                <a:spcPct val="0"/>
              </a:spcAft>
              <a:buChar char="»"/>
              <a:defRPr sz="2000" b="1">
                <a:solidFill>
                  <a:srgbClr val="000000"/>
                </a:solidFill>
                <a:latin typeface="Arial" charset="0"/>
              </a:defRPr>
            </a:lvl7pPr>
            <a:lvl8pPr marL="3429000" indent="-228600" defTabSz="901700" eaLnBrk="0" fontAlgn="base" hangingPunct="0">
              <a:spcBef>
                <a:spcPct val="20000"/>
              </a:spcBef>
              <a:spcAft>
                <a:spcPct val="0"/>
              </a:spcAft>
              <a:buChar char="»"/>
              <a:defRPr sz="2000" b="1">
                <a:solidFill>
                  <a:srgbClr val="000000"/>
                </a:solidFill>
                <a:latin typeface="Arial" charset="0"/>
              </a:defRPr>
            </a:lvl8pPr>
            <a:lvl9pPr marL="3886200" indent="-228600" defTabSz="901700" eaLnBrk="0" fontAlgn="base" hangingPunct="0">
              <a:spcBef>
                <a:spcPct val="20000"/>
              </a:spcBef>
              <a:spcAft>
                <a:spcPct val="0"/>
              </a:spcAft>
              <a:buChar char="»"/>
              <a:defRPr sz="2000" b="1">
                <a:solidFill>
                  <a:srgbClr val="000000"/>
                </a:solidFill>
                <a:latin typeface="Arial" charset="0"/>
              </a:defRPr>
            </a:lvl9pPr>
          </a:lstStyle>
          <a:p>
            <a:pPr algn="ctr" eaLnBrk="1" hangingPunct="1">
              <a:spcBef>
                <a:spcPct val="0"/>
              </a:spcBef>
              <a:buNone/>
            </a:pPr>
            <a:endParaRPr lang="en-US" altLang="en-US" sz="2144" b="0" dirty="0"/>
          </a:p>
        </p:txBody>
      </p:sp>
      <p:grpSp>
        <p:nvGrpSpPr>
          <p:cNvPr id="48131" name="Group 80"/>
          <p:cNvGrpSpPr>
            <a:grpSpLocks noChangeAspect="1"/>
          </p:cNvGrpSpPr>
          <p:nvPr/>
        </p:nvGrpSpPr>
        <p:grpSpPr bwMode="auto">
          <a:xfrm>
            <a:off x="2556479" y="981227"/>
            <a:ext cx="6858000" cy="976142"/>
            <a:chOff x="1106360" y="1577165"/>
            <a:chExt cx="5808383" cy="926802"/>
          </a:xfrm>
        </p:grpSpPr>
        <p:pic>
          <p:nvPicPr>
            <p:cNvPr id="26" name="Picture 17" descr="_CFL3621sz.jpg"/>
            <p:cNvPicPr>
              <a:picLocks noChangeAspect="1"/>
            </p:cNvPicPr>
            <p:nvPr/>
          </p:nvPicPr>
          <p:blipFill>
            <a:blip r:embed="rId3" cstate="print">
              <a:duotone>
                <a:prstClr val="black"/>
                <a:srgbClr val="D9C3A5">
                  <a:tint val="50000"/>
                  <a:satMod val="180000"/>
                </a:srgbClr>
              </a:duotone>
            </a:blip>
            <a:srcRect/>
            <a:stretch>
              <a:fillRect/>
            </a:stretch>
          </p:blipFill>
          <p:spPr bwMode="auto">
            <a:xfrm>
              <a:off x="1111334" y="1581472"/>
              <a:ext cx="1329122" cy="914400"/>
            </a:xfrm>
            <a:prstGeom prst="rect">
              <a:avLst/>
            </a:prstGeom>
            <a:noFill/>
            <a:ln w="9525">
              <a:noFill/>
              <a:miter lim="800000"/>
              <a:headEnd/>
              <a:tailEnd/>
            </a:ln>
          </p:spPr>
        </p:pic>
        <p:pic>
          <p:nvPicPr>
            <p:cNvPr id="27" name="Picture 37" descr="MX Worker (5).jpg"/>
            <p:cNvPicPr>
              <a:picLocks noChangeAspect="1"/>
            </p:cNvPicPr>
            <p:nvPr/>
          </p:nvPicPr>
          <p:blipFill>
            <a:blip r:embed="rId4" cstate="print">
              <a:duotone>
                <a:prstClr val="black"/>
                <a:srgbClr val="D9C3A5">
                  <a:tint val="50000"/>
                  <a:satMod val="180000"/>
                </a:srgbClr>
              </a:duotone>
            </a:blip>
            <a:srcRect t="7692"/>
            <a:stretch>
              <a:fillRect/>
            </a:stretch>
          </p:blipFill>
          <p:spPr bwMode="auto">
            <a:xfrm>
              <a:off x="2438400" y="1581472"/>
              <a:ext cx="1494418" cy="914400"/>
            </a:xfrm>
            <a:prstGeom prst="rect">
              <a:avLst/>
            </a:prstGeom>
            <a:noFill/>
            <a:ln w="9525">
              <a:noFill/>
              <a:miter lim="800000"/>
              <a:headEnd/>
              <a:tailEnd/>
            </a:ln>
          </p:spPr>
        </p:pic>
        <p:pic>
          <p:nvPicPr>
            <p:cNvPr id="28" name="Picture 9" descr="VDATS"/>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5410200" y="1581472"/>
              <a:ext cx="1402078" cy="914400"/>
            </a:xfrm>
            <a:prstGeom prst="rect">
              <a:avLst/>
            </a:prstGeom>
            <a:noFill/>
            <a:ln w="9525">
              <a:noFill/>
              <a:miter lim="800000"/>
              <a:headEnd/>
              <a:tailEnd/>
            </a:ln>
          </p:spPr>
        </p:pic>
        <p:pic>
          <p:nvPicPr>
            <p:cNvPr id="30" name="Picture 7" descr="C:\Users\Brad.Stahlman\Documents\00 Working Files\Tinker Today\081111-F-4094W-001.jpg"/>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1106360" y="1581472"/>
              <a:ext cx="43305" cy="905249"/>
            </a:xfrm>
            <a:prstGeom prst="rect">
              <a:avLst/>
            </a:prstGeom>
            <a:noFill/>
            <a:ln w="9525">
              <a:noFill/>
              <a:miter lim="800000"/>
              <a:headEnd/>
              <a:tailEnd/>
            </a:ln>
          </p:spPr>
        </p:pic>
        <p:pic>
          <p:nvPicPr>
            <p:cNvPr id="31" name="Picture 18" descr="Picture 006.jpg"/>
            <p:cNvPicPr>
              <a:picLocks noChangeAspect="1"/>
            </p:cNvPicPr>
            <p:nvPr/>
          </p:nvPicPr>
          <p:blipFill>
            <a:blip r:embed="rId7" cstate="print">
              <a:duotone>
                <a:prstClr val="black"/>
                <a:srgbClr val="D9C3A5">
                  <a:tint val="50000"/>
                  <a:satMod val="180000"/>
                </a:srgbClr>
              </a:duotone>
            </a:blip>
            <a:srcRect/>
            <a:stretch>
              <a:fillRect/>
            </a:stretch>
          </p:blipFill>
          <p:spPr bwMode="auto">
            <a:xfrm>
              <a:off x="6743467" y="1589567"/>
              <a:ext cx="171276" cy="903767"/>
            </a:xfrm>
            <a:prstGeom prst="rect">
              <a:avLst/>
            </a:prstGeom>
            <a:noFill/>
            <a:ln w="9525">
              <a:noFill/>
              <a:miter lim="800000"/>
              <a:headEnd/>
              <a:tailEnd/>
            </a:ln>
          </p:spPr>
        </p:pic>
        <p:pic>
          <p:nvPicPr>
            <p:cNvPr id="32" name="Picture 77" descr="Hill.jpg"/>
            <p:cNvPicPr>
              <a:picLocks noChangeAspect="1"/>
            </p:cNvPicPr>
            <p:nvPr/>
          </p:nvPicPr>
          <p:blipFill>
            <a:blip r:embed="rId8" cstate="print">
              <a:duotone>
                <a:prstClr val="black"/>
                <a:srgbClr val="D9C3A5">
                  <a:tint val="50000"/>
                  <a:satMod val="180000"/>
                </a:srgbClr>
              </a:duotone>
            </a:blip>
            <a:srcRect/>
            <a:stretch>
              <a:fillRect/>
            </a:stretch>
          </p:blipFill>
          <p:spPr bwMode="auto">
            <a:xfrm>
              <a:off x="3886200" y="1577165"/>
              <a:ext cx="1560576" cy="926802"/>
            </a:xfrm>
            <a:prstGeom prst="rect">
              <a:avLst/>
            </a:prstGeom>
            <a:noFill/>
            <a:ln w="9525">
              <a:noFill/>
              <a:miter lim="800000"/>
              <a:headEnd/>
              <a:tailEnd/>
            </a:ln>
          </p:spPr>
        </p:pic>
      </p:grpSp>
      <p:grpSp>
        <p:nvGrpSpPr>
          <p:cNvPr id="48132" name="Group 82"/>
          <p:cNvGrpSpPr>
            <a:grpSpLocks noChangeAspect="1"/>
          </p:cNvGrpSpPr>
          <p:nvPr/>
        </p:nvGrpSpPr>
        <p:grpSpPr bwMode="auto">
          <a:xfrm>
            <a:off x="2556479" y="1933974"/>
            <a:ext cx="6858000" cy="976142"/>
            <a:chOff x="865792" y="3475839"/>
            <a:chExt cx="6340661" cy="1009328"/>
          </a:xfrm>
        </p:grpSpPr>
        <p:pic>
          <p:nvPicPr>
            <p:cNvPr id="18" name="Picture 7" descr="MX Worker (4).jpg"/>
            <p:cNvPicPr>
              <a:picLocks noChangeAspect="1"/>
            </p:cNvPicPr>
            <p:nvPr/>
          </p:nvPicPr>
          <p:blipFill>
            <a:blip r:embed="rId9" cstate="print">
              <a:duotone>
                <a:prstClr val="black"/>
                <a:srgbClr val="D9C3A5">
                  <a:tint val="50000"/>
                  <a:satMod val="180000"/>
                </a:srgbClr>
              </a:duotone>
            </a:blip>
            <a:srcRect/>
            <a:stretch>
              <a:fillRect/>
            </a:stretch>
          </p:blipFill>
          <p:spPr bwMode="auto">
            <a:xfrm>
              <a:off x="2686011" y="3484804"/>
              <a:ext cx="1257904" cy="990600"/>
            </a:xfrm>
            <a:prstGeom prst="rect">
              <a:avLst/>
            </a:prstGeom>
            <a:noFill/>
            <a:ln w="9525">
              <a:noFill/>
              <a:miter lim="800000"/>
              <a:headEnd/>
              <a:tailEnd/>
            </a:ln>
          </p:spPr>
        </p:pic>
        <p:pic>
          <p:nvPicPr>
            <p:cNvPr id="19" name="Picture 8" descr="Missiles%202.jpg"/>
            <p:cNvPicPr>
              <a:picLocks noChangeAspect="1"/>
            </p:cNvPicPr>
            <p:nvPr/>
          </p:nvPicPr>
          <p:blipFill>
            <a:blip r:embed="rId10" cstate="print">
              <a:duotone>
                <a:prstClr val="black"/>
                <a:srgbClr val="D9C3A5">
                  <a:tint val="50000"/>
                  <a:satMod val="180000"/>
                </a:srgbClr>
              </a:duotone>
            </a:blip>
            <a:srcRect/>
            <a:stretch>
              <a:fillRect/>
            </a:stretch>
          </p:blipFill>
          <p:spPr bwMode="auto">
            <a:xfrm>
              <a:off x="5410200" y="3484804"/>
              <a:ext cx="1502736" cy="980925"/>
            </a:xfrm>
            <a:prstGeom prst="rect">
              <a:avLst/>
            </a:prstGeom>
            <a:noFill/>
            <a:ln w="9525">
              <a:noFill/>
              <a:miter lim="800000"/>
              <a:headEnd/>
              <a:tailEnd/>
            </a:ln>
          </p:spPr>
        </p:pic>
        <p:pic>
          <p:nvPicPr>
            <p:cNvPr id="21" name="Picture 65" descr="state of the alc 015"/>
            <p:cNvPicPr>
              <a:picLocks noChangeAspect="1" noChangeArrowheads="1"/>
            </p:cNvPicPr>
            <p:nvPr/>
          </p:nvPicPr>
          <p:blipFill>
            <a:blip r:embed="rId11" cstate="print">
              <a:duotone>
                <a:prstClr val="black"/>
                <a:srgbClr val="D9C3A5">
                  <a:tint val="50000"/>
                  <a:satMod val="180000"/>
                </a:srgbClr>
              </a:duotone>
            </a:blip>
            <a:srcRect/>
            <a:stretch>
              <a:fillRect/>
            </a:stretch>
          </p:blipFill>
          <p:spPr bwMode="auto">
            <a:xfrm>
              <a:off x="1236305" y="3475839"/>
              <a:ext cx="1506895" cy="985588"/>
            </a:xfrm>
            <a:prstGeom prst="rect">
              <a:avLst/>
            </a:prstGeom>
            <a:noFill/>
            <a:ln w="25400">
              <a:noFill/>
              <a:miter lim="800000"/>
              <a:headEnd/>
              <a:tailEnd/>
            </a:ln>
          </p:spPr>
        </p:pic>
        <p:pic>
          <p:nvPicPr>
            <p:cNvPr id="22" name="Picture 3" descr="zzzzPICT0043"/>
            <p:cNvPicPr>
              <a:picLocks noChangeAspect="1" noChangeArrowheads="1"/>
            </p:cNvPicPr>
            <p:nvPr/>
          </p:nvPicPr>
          <p:blipFill>
            <a:blip r:embed="rId12" cstate="print">
              <a:duotone>
                <a:prstClr val="black"/>
                <a:srgbClr val="D9C3A5">
                  <a:tint val="50000"/>
                  <a:satMod val="180000"/>
                </a:srgbClr>
              </a:duotone>
            </a:blip>
            <a:srcRect/>
            <a:stretch>
              <a:fillRect/>
            </a:stretch>
          </p:blipFill>
          <p:spPr bwMode="auto">
            <a:xfrm>
              <a:off x="865792" y="3475839"/>
              <a:ext cx="406400" cy="990599"/>
            </a:xfrm>
            <a:prstGeom prst="rect">
              <a:avLst/>
            </a:prstGeom>
            <a:noFill/>
            <a:ln w="9525">
              <a:noFill/>
              <a:miter lim="800000"/>
              <a:headEnd/>
              <a:tailEnd/>
            </a:ln>
          </p:spPr>
        </p:pic>
        <p:pic>
          <p:nvPicPr>
            <p:cNvPr id="23" name="Picture 11" descr="18d"/>
            <p:cNvPicPr>
              <a:picLocks noChangeAspect="1" noChangeArrowheads="1"/>
            </p:cNvPicPr>
            <p:nvPr/>
          </p:nvPicPr>
          <p:blipFill>
            <a:blip r:embed="rId13" cstate="print">
              <a:duotone>
                <a:prstClr val="black"/>
                <a:srgbClr val="D9C3A5">
                  <a:tint val="50000"/>
                  <a:satMod val="180000"/>
                </a:srgbClr>
              </a:duotone>
            </a:blip>
            <a:srcRect/>
            <a:stretch>
              <a:fillRect/>
            </a:stretch>
          </p:blipFill>
          <p:spPr bwMode="auto">
            <a:xfrm>
              <a:off x="6909575" y="3475841"/>
              <a:ext cx="296878" cy="990600"/>
            </a:xfrm>
            <a:prstGeom prst="rect">
              <a:avLst/>
            </a:prstGeom>
            <a:noFill/>
            <a:ln w="9525">
              <a:noFill/>
              <a:miter lim="800000"/>
              <a:headEnd/>
              <a:tailEnd/>
            </a:ln>
          </p:spPr>
        </p:pic>
        <p:pic>
          <p:nvPicPr>
            <p:cNvPr id="24" name="Picture 17" descr="080418-F-1954M-417.jpg"/>
            <p:cNvPicPr>
              <a:picLocks noChangeAspect="1"/>
            </p:cNvPicPr>
            <p:nvPr/>
          </p:nvPicPr>
          <p:blipFill>
            <a:blip r:embed="rId14" cstate="print">
              <a:duotone>
                <a:prstClr val="black"/>
                <a:srgbClr val="D9C3A5">
                  <a:tint val="50000"/>
                  <a:satMod val="180000"/>
                </a:srgbClr>
              </a:duotone>
            </a:blip>
            <a:srcRect/>
            <a:stretch>
              <a:fillRect/>
            </a:stretch>
          </p:blipFill>
          <p:spPr bwMode="auto">
            <a:xfrm>
              <a:off x="3941134" y="3494567"/>
              <a:ext cx="1491315" cy="990600"/>
            </a:xfrm>
            <a:prstGeom prst="rect">
              <a:avLst/>
            </a:prstGeom>
            <a:noFill/>
            <a:ln w="9525">
              <a:noFill/>
              <a:miter lim="800000"/>
              <a:headEnd/>
              <a:tailEnd/>
            </a:ln>
          </p:spPr>
        </p:pic>
      </p:grpSp>
      <p:grpSp>
        <p:nvGrpSpPr>
          <p:cNvPr id="48133" name="Group 81"/>
          <p:cNvGrpSpPr>
            <a:grpSpLocks noChangeAspect="1"/>
          </p:cNvGrpSpPr>
          <p:nvPr/>
        </p:nvGrpSpPr>
        <p:grpSpPr bwMode="auto">
          <a:xfrm>
            <a:off x="2556479" y="2880342"/>
            <a:ext cx="6858000" cy="976142"/>
            <a:chOff x="788077" y="2487080"/>
            <a:chExt cx="6359337" cy="1013837"/>
          </a:xfrm>
        </p:grpSpPr>
        <p:pic>
          <p:nvPicPr>
            <p:cNvPr id="34" name="Picture 64" descr="state of the alc 033"/>
            <p:cNvPicPr>
              <a:picLocks noChangeAspect="1" noChangeArrowheads="1"/>
            </p:cNvPicPr>
            <p:nvPr/>
          </p:nvPicPr>
          <p:blipFill>
            <a:blip r:embed="rId15" cstate="print">
              <a:duotone>
                <a:prstClr val="black"/>
                <a:srgbClr val="D9C3A5">
                  <a:tint val="50000"/>
                  <a:satMod val="180000"/>
                </a:srgbClr>
              </a:duotone>
            </a:blip>
            <a:srcRect r="30390"/>
            <a:stretch>
              <a:fillRect/>
            </a:stretch>
          </p:blipFill>
          <p:spPr bwMode="auto">
            <a:xfrm>
              <a:off x="6095999" y="2495872"/>
              <a:ext cx="1051415" cy="990600"/>
            </a:xfrm>
            <a:prstGeom prst="rect">
              <a:avLst/>
            </a:prstGeom>
            <a:noFill/>
            <a:ln w="25400">
              <a:noFill/>
              <a:miter lim="800000"/>
              <a:headEnd/>
              <a:tailEnd/>
            </a:ln>
          </p:spPr>
        </p:pic>
        <p:pic>
          <p:nvPicPr>
            <p:cNvPr id="35" name="Picture 5" descr="DSC_3238.JPG"/>
            <p:cNvPicPr>
              <a:picLocks noChangeAspect="1"/>
            </p:cNvPicPr>
            <p:nvPr/>
          </p:nvPicPr>
          <p:blipFill>
            <a:blip r:embed="rId16" cstate="print">
              <a:duotone>
                <a:prstClr val="black"/>
                <a:srgbClr val="D9C3A5">
                  <a:tint val="50000"/>
                  <a:satMod val="180000"/>
                </a:srgbClr>
              </a:duotone>
            </a:blip>
            <a:srcRect/>
            <a:stretch>
              <a:fillRect/>
            </a:stretch>
          </p:blipFill>
          <p:spPr bwMode="auto">
            <a:xfrm>
              <a:off x="2056190" y="2493035"/>
              <a:ext cx="1009952" cy="984062"/>
            </a:xfrm>
            <a:prstGeom prst="rect">
              <a:avLst/>
            </a:prstGeom>
            <a:ln>
              <a:noFill/>
            </a:ln>
            <a:effectLst>
              <a:outerShdw blurRad="292100" dist="139700" dir="2700000" algn="tl" rotWithShape="0">
                <a:srgbClr val="333333">
                  <a:alpha val="65000"/>
                </a:srgbClr>
              </a:outerShdw>
            </a:effectLst>
          </p:spPr>
        </p:pic>
        <p:pic>
          <p:nvPicPr>
            <p:cNvPr id="36" name="Picture 35" descr="100_1032.jpg"/>
            <p:cNvPicPr>
              <a:picLocks noChangeAspect="1"/>
            </p:cNvPicPr>
            <p:nvPr/>
          </p:nvPicPr>
          <p:blipFill>
            <a:blip r:embed="rId17" cstate="print">
              <a:duotone>
                <a:prstClr val="black"/>
                <a:srgbClr val="D9C3A5">
                  <a:tint val="50000"/>
                  <a:satMod val="180000"/>
                </a:srgbClr>
              </a:duotone>
            </a:blip>
            <a:srcRect/>
            <a:stretch>
              <a:fillRect/>
            </a:stretch>
          </p:blipFill>
          <p:spPr>
            <a:xfrm>
              <a:off x="788077" y="2487080"/>
              <a:ext cx="1269626" cy="990017"/>
            </a:xfrm>
            <a:prstGeom prst="rect">
              <a:avLst/>
            </a:prstGeom>
            <a:ln>
              <a:noFill/>
            </a:ln>
            <a:effectLst>
              <a:outerShdw blurRad="292100" dist="139700" dir="2700000" algn="tl" rotWithShape="0">
                <a:srgbClr val="333333">
                  <a:alpha val="65000"/>
                </a:srgbClr>
              </a:outerShdw>
            </a:effectLst>
          </p:spPr>
        </p:pic>
        <p:pic>
          <p:nvPicPr>
            <p:cNvPr id="38" name="Picture 11"/>
            <p:cNvPicPr>
              <a:picLocks noChangeAspect="1" noChangeArrowheads="1"/>
            </p:cNvPicPr>
            <p:nvPr/>
          </p:nvPicPr>
          <p:blipFill>
            <a:blip r:embed="rId18" cstate="print">
              <a:duotone>
                <a:prstClr val="black"/>
                <a:srgbClr val="D9C3A5">
                  <a:tint val="50000"/>
                  <a:satMod val="180000"/>
                </a:srgbClr>
              </a:duotone>
            </a:blip>
            <a:srcRect/>
            <a:stretch>
              <a:fillRect/>
            </a:stretch>
          </p:blipFill>
          <p:spPr bwMode="auto">
            <a:xfrm>
              <a:off x="3058633" y="2503967"/>
              <a:ext cx="1576388" cy="996950"/>
            </a:xfrm>
            <a:prstGeom prst="rect">
              <a:avLst/>
            </a:prstGeom>
            <a:noFill/>
            <a:ln w="9525">
              <a:noFill/>
              <a:miter lim="800000"/>
              <a:headEnd/>
              <a:tailEnd/>
            </a:ln>
          </p:spPr>
        </p:pic>
        <p:pic>
          <p:nvPicPr>
            <p:cNvPr id="39" name="Picture 4" descr="KC-135 PDM eng inspct "/>
            <p:cNvPicPr preferRelativeResize="0">
              <a:picLocks noChangeAspect="1" noChangeArrowheads="1"/>
            </p:cNvPicPr>
            <p:nvPr/>
          </p:nvPicPr>
          <p:blipFill>
            <a:blip r:embed="rId19" cstate="print">
              <a:duotone>
                <a:prstClr val="black"/>
                <a:srgbClr val="D9C3A5">
                  <a:tint val="50000"/>
                  <a:satMod val="180000"/>
                </a:srgbClr>
              </a:duotone>
            </a:blip>
            <a:srcRect/>
            <a:stretch>
              <a:fillRect/>
            </a:stretch>
          </p:blipFill>
          <p:spPr bwMode="auto">
            <a:xfrm>
              <a:off x="4343400" y="2503967"/>
              <a:ext cx="2066925" cy="984250"/>
            </a:xfrm>
            <a:prstGeom prst="rect">
              <a:avLst/>
            </a:prstGeom>
            <a:noFill/>
            <a:ln w="31750">
              <a:noFill/>
              <a:miter lim="800000"/>
              <a:headEnd/>
              <a:tailEnd/>
            </a:ln>
          </p:spPr>
        </p:pic>
      </p:grpSp>
      <p:grpSp>
        <p:nvGrpSpPr>
          <p:cNvPr id="48134" name="Group 89"/>
          <p:cNvGrpSpPr>
            <a:grpSpLocks noChangeAspect="1"/>
          </p:cNvGrpSpPr>
          <p:nvPr/>
        </p:nvGrpSpPr>
        <p:grpSpPr bwMode="auto">
          <a:xfrm>
            <a:off x="2556479" y="3746958"/>
            <a:ext cx="6858000" cy="976142"/>
            <a:chOff x="899491" y="4425407"/>
            <a:chExt cx="6471404" cy="1031632"/>
          </a:xfrm>
        </p:grpSpPr>
        <p:pic>
          <p:nvPicPr>
            <p:cNvPr id="11" name="Picture 9" descr="Software (1).jpg"/>
            <p:cNvPicPr>
              <a:picLocks noChangeAspect="1"/>
            </p:cNvPicPr>
            <p:nvPr/>
          </p:nvPicPr>
          <p:blipFill>
            <a:blip r:embed="rId20" cstate="print">
              <a:duotone>
                <a:prstClr val="black"/>
                <a:srgbClr val="D9C3A5">
                  <a:tint val="50000"/>
                  <a:satMod val="180000"/>
                </a:srgbClr>
              </a:duotone>
            </a:blip>
            <a:srcRect/>
            <a:stretch>
              <a:fillRect/>
            </a:stretch>
          </p:blipFill>
          <p:spPr bwMode="auto">
            <a:xfrm>
              <a:off x="6934201" y="4466439"/>
              <a:ext cx="436694" cy="990600"/>
            </a:xfrm>
            <a:prstGeom prst="rect">
              <a:avLst/>
            </a:prstGeom>
            <a:noFill/>
            <a:ln w="9525">
              <a:noFill/>
              <a:miter lim="800000"/>
              <a:headEnd/>
              <a:tailEnd/>
            </a:ln>
          </p:spPr>
        </p:pic>
        <p:pic>
          <p:nvPicPr>
            <p:cNvPr id="12" name="Picture 10" descr="MX Worker (2).jpg"/>
            <p:cNvPicPr>
              <a:picLocks noChangeAspect="1"/>
            </p:cNvPicPr>
            <p:nvPr/>
          </p:nvPicPr>
          <p:blipFill>
            <a:blip r:embed="rId21" cstate="print">
              <a:duotone>
                <a:prstClr val="black"/>
                <a:srgbClr val="D9C3A5">
                  <a:tint val="50000"/>
                  <a:satMod val="180000"/>
                </a:srgbClr>
              </a:duotone>
            </a:blip>
            <a:srcRect/>
            <a:stretch>
              <a:fillRect/>
            </a:stretch>
          </p:blipFill>
          <p:spPr bwMode="auto">
            <a:xfrm>
              <a:off x="5410200" y="4459355"/>
              <a:ext cx="1524000" cy="996218"/>
            </a:xfrm>
            <a:prstGeom prst="rect">
              <a:avLst/>
            </a:prstGeom>
            <a:noFill/>
            <a:ln w="9525">
              <a:noFill/>
              <a:miter lim="800000"/>
              <a:headEnd/>
              <a:tailEnd/>
            </a:ln>
          </p:spPr>
        </p:pic>
        <p:pic>
          <p:nvPicPr>
            <p:cNvPr id="13" name="Picture 11" descr="GLSC Employee(1).jpg"/>
            <p:cNvPicPr>
              <a:picLocks noChangeAspect="1"/>
            </p:cNvPicPr>
            <p:nvPr/>
          </p:nvPicPr>
          <p:blipFill>
            <a:blip r:embed="rId22" cstate="print">
              <a:duotone>
                <a:prstClr val="black"/>
                <a:srgbClr val="D9C3A5">
                  <a:tint val="50000"/>
                  <a:satMod val="180000"/>
                </a:srgbClr>
              </a:duotone>
            </a:blip>
            <a:srcRect/>
            <a:stretch>
              <a:fillRect/>
            </a:stretch>
          </p:blipFill>
          <p:spPr bwMode="auto">
            <a:xfrm>
              <a:off x="899491" y="4457647"/>
              <a:ext cx="348513" cy="977909"/>
            </a:xfrm>
            <a:prstGeom prst="rect">
              <a:avLst/>
            </a:prstGeom>
            <a:noFill/>
            <a:ln w="9525">
              <a:noFill/>
              <a:miter lim="800000"/>
              <a:headEnd/>
              <a:tailEnd/>
            </a:ln>
          </p:spPr>
        </p:pic>
        <p:pic>
          <p:nvPicPr>
            <p:cNvPr id="14" name="Picture 2" descr="C:\Users\Brad.Stahlman\Documents\00 Working Files\Tinker Today\100408-F-4094W-002.jpg"/>
            <p:cNvPicPr>
              <a:picLocks noChangeAspect="1" noChangeArrowheads="1"/>
            </p:cNvPicPr>
            <p:nvPr/>
          </p:nvPicPr>
          <p:blipFill>
            <a:blip r:embed="rId23" cstate="print">
              <a:duotone>
                <a:prstClr val="black"/>
                <a:srgbClr val="D9C3A5">
                  <a:tint val="50000"/>
                  <a:satMod val="180000"/>
                </a:srgbClr>
              </a:duotone>
            </a:blip>
            <a:srcRect/>
            <a:stretch>
              <a:fillRect/>
            </a:stretch>
          </p:blipFill>
          <p:spPr bwMode="auto">
            <a:xfrm>
              <a:off x="2446816" y="4460572"/>
              <a:ext cx="1524000" cy="996467"/>
            </a:xfrm>
            <a:prstGeom prst="rect">
              <a:avLst/>
            </a:prstGeom>
            <a:noFill/>
            <a:ln w="12700">
              <a:noFill/>
              <a:miter lim="800000"/>
              <a:headEnd/>
              <a:tailEnd/>
            </a:ln>
          </p:spPr>
        </p:pic>
        <p:pic>
          <p:nvPicPr>
            <p:cNvPr id="15" name="Picture 7" descr="Picture">
              <a:hlinkClick r:id="rId24"/>
            </p:cNvPr>
            <p:cNvPicPr>
              <a:picLocks noChangeAspect="1" noChangeArrowheads="1"/>
            </p:cNvPicPr>
            <p:nvPr/>
          </p:nvPicPr>
          <p:blipFill>
            <a:blip r:embed="rId25" cstate="print">
              <a:duotone>
                <a:prstClr val="black"/>
                <a:srgbClr val="D9C3A5">
                  <a:tint val="50000"/>
                  <a:satMod val="180000"/>
                </a:srgbClr>
              </a:duotone>
            </a:blip>
            <a:srcRect l="9524" t="11273" r="9524" b="9815"/>
            <a:stretch>
              <a:fillRect/>
            </a:stretch>
          </p:blipFill>
          <p:spPr bwMode="auto">
            <a:xfrm>
              <a:off x="1151415" y="4456669"/>
              <a:ext cx="1295703" cy="1000370"/>
            </a:xfrm>
            <a:prstGeom prst="rect">
              <a:avLst/>
            </a:prstGeom>
            <a:ln>
              <a:noFill/>
            </a:ln>
            <a:effectLst>
              <a:outerShdw blurRad="292100" dist="139700" dir="2700000" algn="tl" rotWithShape="0">
                <a:srgbClr val="333333">
                  <a:alpha val="65000"/>
                </a:srgbClr>
              </a:outerShdw>
            </a:effectLst>
          </p:spPr>
        </p:pic>
        <p:pic>
          <p:nvPicPr>
            <p:cNvPr id="16" name="Picture 3" descr="C:\Users\Brad.Stahlman\Documents\00 Working Files\Tinker Today\100205-F-4094W-006.jpg"/>
            <p:cNvPicPr>
              <a:picLocks noChangeAspect="1" noChangeArrowheads="1"/>
            </p:cNvPicPr>
            <p:nvPr/>
          </p:nvPicPr>
          <p:blipFill>
            <a:blip r:embed="rId26" cstate="print">
              <a:duotone>
                <a:prstClr val="black"/>
                <a:srgbClr val="D9C3A5">
                  <a:tint val="50000"/>
                  <a:satMod val="180000"/>
                </a:srgbClr>
              </a:duotone>
            </a:blip>
            <a:srcRect t="-3534"/>
            <a:stretch>
              <a:fillRect/>
            </a:stretch>
          </p:blipFill>
          <p:spPr bwMode="auto">
            <a:xfrm>
              <a:off x="3968264" y="4425407"/>
              <a:ext cx="1441936" cy="1031632"/>
            </a:xfrm>
            <a:prstGeom prst="rect">
              <a:avLst/>
            </a:prstGeom>
            <a:noFill/>
            <a:ln w="9525">
              <a:noFill/>
              <a:miter lim="800000"/>
              <a:headEnd/>
              <a:tailEnd/>
            </a:ln>
          </p:spPr>
        </p:pic>
      </p:grpSp>
      <p:grpSp>
        <p:nvGrpSpPr>
          <p:cNvPr id="48135" name="Group 90"/>
          <p:cNvGrpSpPr>
            <a:grpSpLocks noChangeAspect="1"/>
          </p:cNvGrpSpPr>
          <p:nvPr/>
        </p:nvGrpSpPr>
        <p:grpSpPr bwMode="auto">
          <a:xfrm>
            <a:off x="2556479" y="4663556"/>
            <a:ext cx="6858000" cy="976142"/>
            <a:chOff x="741492" y="5457039"/>
            <a:chExt cx="6462059" cy="1030594"/>
          </a:xfrm>
        </p:grpSpPr>
        <p:pic>
          <p:nvPicPr>
            <p:cNvPr id="5" name="Picture 57" descr="Oxygen Shop 6"/>
            <p:cNvPicPr>
              <a:picLocks noChangeAspect="1" noChangeArrowheads="1"/>
            </p:cNvPicPr>
            <p:nvPr/>
          </p:nvPicPr>
          <p:blipFill>
            <a:blip r:embed="rId27" cstate="print">
              <a:duotone>
                <a:prstClr val="black"/>
                <a:srgbClr val="D9C3A5">
                  <a:tint val="50000"/>
                  <a:satMod val="180000"/>
                </a:srgbClr>
              </a:duotone>
            </a:blip>
            <a:srcRect/>
            <a:stretch>
              <a:fillRect/>
            </a:stretch>
          </p:blipFill>
          <p:spPr bwMode="auto">
            <a:xfrm>
              <a:off x="741492" y="5457039"/>
              <a:ext cx="629806" cy="1023147"/>
            </a:xfrm>
            <a:prstGeom prst="rect">
              <a:avLst/>
            </a:prstGeom>
            <a:ln>
              <a:noFill/>
            </a:ln>
            <a:effectLst>
              <a:outerShdw blurRad="292100" dist="139700" dir="2700000" algn="tl" rotWithShape="0">
                <a:srgbClr val="333333">
                  <a:alpha val="65000"/>
                </a:srgbClr>
              </a:outerShdw>
            </a:effectLst>
          </p:spPr>
        </p:pic>
        <p:pic>
          <p:nvPicPr>
            <p:cNvPr id="6" name="Picture 51" descr="Slide12Top"/>
            <p:cNvPicPr>
              <a:picLocks noChangeAspect="1" noChangeArrowheads="1"/>
            </p:cNvPicPr>
            <p:nvPr/>
          </p:nvPicPr>
          <p:blipFill>
            <a:blip r:embed="rId28" cstate="print">
              <a:duotone>
                <a:prstClr val="black"/>
                <a:srgbClr val="D9C3A5">
                  <a:tint val="50000"/>
                  <a:satMod val="180000"/>
                </a:srgbClr>
              </a:duotone>
            </a:blip>
            <a:srcRect/>
            <a:stretch>
              <a:fillRect/>
            </a:stretch>
          </p:blipFill>
          <p:spPr bwMode="auto">
            <a:xfrm>
              <a:off x="6813175" y="5457039"/>
              <a:ext cx="390376" cy="1028700"/>
            </a:xfrm>
            <a:prstGeom prst="rect">
              <a:avLst/>
            </a:prstGeom>
            <a:noFill/>
            <a:ln w="9525">
              <a:noFill/>
              <a:miter lim="800000"/>
              <a:headEnd/>
              <a:tailEnd/>
            </a:ln>
          </p:spPr>
        </p:pic>
        <p:pic>
          <p:nvPicPr>
            <p:cNvPr id="8" name="Picture 7" descr="748SCMGMilitary.jpg"/>
            <p:cNvPicPr>
              <a:picLocks noChangeAspect="1"/>
            </p:cNvPicPr>
            <p:nvPr/>
          </p:nvPicPr>
          <p:blipFill>
            <a:blip r:embed="rId29" cstate="print">
              <a:duotone>
                <a:prstClr val="black"/>
                <a:srgbClr val="D9C3A5">
                  <a:tint val="50000"/>
                  <a:satMod val="180000"/>
                </a:srgbClr>
              </a:duotone>
            </a:blip>
            <a:stretch>
              <a:fillRect/>
            </a:stretch>
          </p:blipFill>
          <p:spPr bwMode="auto">
            <a:xfrm>
              <a:off x="1371298" y="5457039"/>
              <a:ext cx="1393976" cy="1029104"/>
            </a:xfrm>
            <a:prstGeom prst="rect">
              <a:avLst/>
            </a:prstGeom>
            <a:ln>
              <a:noFill/>
            </a:ln>
            <a:effectLst>
              <a:outerShdw blurRad="292100" dist="139700" dir="2700000" algn="tl" rotWithShape="0">
                <a:srgbClr val="333333">
                  <a:alpha val="65000"/>
                </a:srgbClr>
              </a:outerShdw>
            </a:effectLst>
          </p:spPr>
        </p:pic>
        <p:pic>
          <p:nvPicPr>
            <p:cNvPr id="9" name="Picture 29" descr="C130s%20%20maintenance.jpg"/>
            <p:cNvPicPr>
              <a:picLocks noChangeAspect="1"/>
            </p:cNvPicPr>
            <p:nvPr/>
          </p:nvPicPr>
          <p:blipFill>
            <a:blip r:embed="rId30" cstate="print">
              <a:duotone>
                <a:prstClr val="black"/>
                <a:srgbClr val="D9C3A5">
                  <a:tint val="50000"/>
                  <a:satMod val="180000"/>
                </a:srgbClr>
              </a:duotone>
            </a:blip>
            <a:srcRect/>
            <a:stretch>
              <a:fillRect/>
            </a:stretch>
          </p:blipFill>
          <p:spPr bwMode="auto">
            <a:xfrm>
              <a:off x="2742854" y="5457039"/>
              <a:ext cx="4069028" cy="1030594"/>
            </a:xfrm>
            <a:prstGeom prst="rect">
              <a:avLst/>
            </a:prstGeom>
            <a:noFill/>
            <a:ln w="9525">
              <a:noFill/>
              <a:miter lim="800000"/>
              <a:headEnd/>
              <a:tailEnd/>
            </a:ln>
          </p:spPr>
        </p:pic>
      </p:grpSp>
      <p:pic>
        <p:nvPicPr>
          <p:cNvPr id="1026" name="Picture 2" descr="C:\Users\1408657721C\Documents\Design Stuff\End Slide\End Slide V1.jpg"/>
          <p:cNvPicPr>
            <a:picLocks noChangeAspect="1" noChangeArrowheads="1"/>
          </p:cNvPicPr>
          <p:nvPr/>
        </p:nvPicPr>
        <p:blipFill>
          <a:blip r:embed="rId31">
            <a:extLst>
              <a:ext uri="{BEBA8EAE-BF5A-486C-A8C5-ECC9F3942E4B}">
                <a14:imgProps xmlns:a14="http://schemas.microsoft.com/office/drawing/2010/main">
                  <a14:imgLayer r:embed="rId32">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1533040" y="0"/>
            <a:ext cx="9134960" cy="6858000"/>
          </a:xfrm>
          <a:prstGeom prst="rect">
            <a:avLst/>
          </a:prstGeom>
          <a:noFill/>
          <a:effectLst>
            <a:outerShdw blurRad="50800" dist="50800" dir="5400000" algn="ctr" rotWithShape="0">
              <a:srgbClr val="000000">
                <a:alpha val="66000"/>
              </a:srgbClr>
            </a:outerShdw>
          </a:effectLst>
          <a:extLst>
            <a:ext uri="{909E8E84-426E-40DD-AFC4-6F175D3DCCD1}">
              <a14:hiddenFill xmlns:a14="http://schemas.microsoft.com/office/drawing/2010/main">
                <a:solidFill>
                  <a:srgbClr val="FFFFFF"/>
                </a:solidFill>
              </a14:hiddenFill>
            </a:ext>
          </a:extLst>
        </p:spPr>
      </p:pic>
      <p:pic>
        <p:nvPicPr>
          <p:cNvPr id="179209"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671033" y="2305081"/>
            <a:ext cx="2747963" cy="235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Slide Number Placeholder 1"/>
          <p:cNvSpPr txBox="1">
            <a:spLocks/>
          </p:cNvSpPr>
          <p:nvPr/>
        </p:nvSpPr>
        <p:spPr bwMode="auto">
          <a:xfrm>
            <a:off x="2496952" y="5264340"/>
            <a:ext cx="358379" cy="24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924" tIns="28962" rIns="57924" bIns="28962" anchor="ctr"/>
          <a:lstStyle>
            <a:lvl1pPr eaLnBrk="0" hangingPunct="0">
              <a:spcBef>
                <a:spcPct val="20000"/>
              </a:spcBef>
              <a:buChar char="•"/>
              <a:defRPr sz="2800" b="1">
                <a:solidFill>
                  <a:srgbClr val="000000"/>
                </a:solidFill>
                <a:latin typeface="Arial" charset="0"/>
              </a:defRPr>
            </a:lvl1pPr>
            <a:lvl2pPr marL="742950" indent="-285750" eaLnBrk="0" hangingPunct="0">
              <a:spcBef>
                <a:spcPct val="20000"/>
              </a:spcBef>
              <a:buChar char="–"/>
              <a:defRPr sz="2400" b="1">
                <a:solidFill>
                  <a:srgbClr val="000000"/>
                </a:solidFill>
                <a:latin typeface="Arial" charset="0"/>
              </a:defRPr>
            </a:lvl2pPr>
            <a:lvl3pPr marL="1143000" indent="-228600" eaLnBrk="0" hangingPunct="0">
              <a:spcBef>
                <a:spcPct val="20000"/>
              </a:spcBef>
              <a:buChar char="•"/>
              <a:defRPr sz="2400" b="1">
                <a:solidFill>
                  <a:srgbClr val="000000"/>
                </a:solidFill>
                <a:latin typeface="Arial" charset="0"/>
              </a:defRPr>
            </a:lvl3pPr>
            <a:lvl4pPr marL="1600200" indent="-228600" eaLnBrk="0" hangingPunct="0">
              <a:spcBef>
                <a:spcPct val="20000"/>
              </a:spcBef>
              <a:buChar char="–"/>
              <a:defRPr sz="2000" b="1">
                <a:solidFill>
                  <a:srgbClr val="000000"/>
                </a:solidFill>
                <a:latin typeface="Arial" charset="0"/>
              </a:defRPr>
            </a:lvl4pPr>
            <a:lvl5pPr marL="2057400" indent="-228600" eaLnBrk="0" hangingPunct="0">
              <a:spcBef>
                <a:spcPct val="20000"/>
              </a:spcBef>
              <a:buChar char="»"/>
              <a:defRPr sz="2000" b="1">
                <a:solidFill>
                  <a:srgbClr val="000000"/>
                </a:solidFill>
                <a:latin typeface="Arial" charset="0"/>
              </a:defRPr>
            </a:lvl5pPr>
            <a:lvl6pPr marL="2514600" indent="-228600" eaLnBrk="0" fontAlgn="base" hangingPunct="0">
              <a:spcBef>
                <a:spcPct val="20000"/>
              </a:spcBef>
              <a:spcAft>
                <a:spcPct val="0"/>
              </a:spcAft>
              <a:buChar char="»"/>
              <a:defRPr sz="2000" b="1">
                <a:solidFill>
                  <a:srgbClr val="000000"/>
                </a:solidFill>
                <a:latin typeface="Arial" charset="0"/>
              </a:defRPr>
            </a:lvl6pPr>
            <a:lvl7pPr marL="2971800" indent="-228600" eaLnBrk="0" fontAlgn="base" hangingPunct="0">
              <a:spcBef>
                <a:spcPct val="20000"/>
              </a:spcBef>
              <a:spcAft>
                <a:spcPct val="0"/>
              </a:spcAft>
              <a:buChar char="»"/>
              <a:defRPr sz="2000" b="1">
                <a:solidFill>
                  <a:srgbClr val="000000"/>
                </a:solidFill>
                <a:latin typeface="Arial" charset="0"/>
              </a:defRPr>
            </a:lvl7pPr>
            <a:lvl8pPr marL="3429000" indent="-228600" eaLnBrk="0" fontAlgn="base" hangingPunct="0">
              <a:spcBef>
                <a:spcPct val="20000"/>
              </a:spcBef>
              <a:spcAft>
                <a:spcPct val="0"/>
              </a:spcAft>
              <a:buChar char="»"/>
              <a:defRPr sz="2000" b="1">
                <a:solidFill>
                  <a:srgbClr val="000000"/>
                </a:solidFill>
                <a:latin typeface="Arial" charset="0"/>
              </a:defRPr>
            </a:lvl8pPr>
            <a:lvl9pPr marL="3886200" indent="-228600" eaLnBrk="0" fontAlgn="base" hangingPunct="0">
              <a:spcBef>
                <a:spcPct val="20000"/>
              </a:spcBef>
              <a:spcAft>
                <a:spcPct val="0"/>
              </a:spcAft>
              <a:buChar char="»"/>
              <a:defRPr sz="2000" b="1">
                <a:solidFill>
                  <a:srgbClr val="000000"/>
                </a:solidFill>
                <a:latin typeface="Arial" charset="0"/>
              </a:defRPr>
            </a:lvl9pPr>
          </a:lstStyle>
          <a:p>
            <a:pPr algn="ctr" eaLnBrk="1" hangingPunct="1">
              <a:spcBef>
                <a:spcPct val="0"/>
              </a:spcBef>
              <a:buNone/>
            </a:pPr>
            <a:fld id="{862095E2-680B-475E-88B7-4C6757C9C4A0}" type="slidenum">
              <a:rPr lang="en-US" altLang="en-US" sz="803">
                <a:solidFill>
                  <a:srgbClr val="898989"/>
                </a:solidFill>
              </a:rPr>
              <a:pPr algn="ctr" eaLnBrk="1" hangingPunct="1">
                <a:spcBef>
                  <a:spcPct val="0"/>
                </a:spcBef>
                <a:buNone/>
              </a:pPr>
              <a:t>15</a:t>
            </a:fld>
            <a:endParaRPr lang="en-US" altLang="en-US" sz="803" dirty="0">
              <a:solidFill>
                <a:srgbClr val="898989"/>
              </a:solidFill>
            </a:endParaRPr>
          </a:p>
        </p:txBody>
      </p:sp>
      <p:sp>
        <p:nvSpPr>
          <p:cNvPr id="40" name="Rectangle 39"/>
          <p:cNvSpPr/>
          <p:nvPr/>
        </p:nvSpPr>
        <p:spPr bwMode="auto">
          <a:xfrm>
            <a:off x="1921778" y="696783"/>
            <a:ext cx="7943851" cy="2041603"/>
          </a:xfrm>
          <a:prstGeom prst="rect">
            <a:avLst/>
          </a:prstGeom>
          <a:solidFill>
            <a:schemeClr val="tx1">
              <a:alpha val="55000"/>
            </a:schemeClr>
          </a:solidFill>
          <a:ln w="9525" cap="flat" cmpd="sng" algn="ctr">
            <a:solidFill>
              <a:schemeClr val="tx1"/>
            </a:solidFill>
            <a:prstDash val="solid"/>
            <a:round/>
            <a:headEnd type="none" w="med" len="med"/>
            <a:tailEnd type="none" w="med" len="med"/>
          </a:ln>
          <a:effectLst>
            <a:glow rad="127000">
              <a:schemeClr val="accent1">
                <a:alpha val="0"/>
              </a:schemeClr>
            </a:glow>
            <a:reflection blurRad="1270000" stA="45000" endPos="65000" dist="50800" dir="5400000" sy="-100000" algn="bl" rotWithShape="0"/>
            <a:softEdge rad="444500"/>
          </a:effectLst>
        </p:spPr>
        <p:txBody>
          <a:bodyPr vert="horz" wrap="square" lIns="61248" tIns="30624" rIns="61248" bIns="30624" numCol="1" rtlCol="0" anchor="ctr" anchorCtr="0" compatLnSpc="1">
            <a:prstTxWarp prst="textNoShape">
              <a:avLst/>
            </a:prstTxWarp>
          </a:bodyPr>
          <a:lstStyle/>
          <a:p>
            <a:pPr algn="ctr" eaLnBrk="0" hangingPunct="0"/>
            <a:endParaRPr lang="en-US" sz="1000" dirty="0">
              <a:solidFill>
                <a:srgbClr val="000000"/>
              </a:solidFill>
            </a:endParaRPr>
          </a:p>
        </p:txBody>
      </p:sp>
      <p:sp>
        <p:nvSpPr>
          <p:cNvPr id="45" name="Rectangle 3"/>
          <p:cNvSpPr txBox="1">
            <a:spLocks noChangeArrowheads="1"/>
          </p:cNvSpPr>
          <p:nvPr/>
        </p:nvSpPr>
        <p:spPr bwMode="auto">
          <a:xfrm>
            <a:off x="2556479" y="1294911"/>
            <a:ext cx="6858000" cy="432777"/>
          </a:xfrm>
          <a:prstGeom prst="rect">
            <a:avLst/>
          </a:prstGeom>
          <a:ln w="12700">
            <a:miter lim="800000"/>
            <a:headEnd/>
            <a:tailEnd/>
          </a:ln>
        </p:spPr>
        <p:txBody>
          <a:bodyPr lIns="61063" tIns="30531" rIns="61063" bIns="30531" anchor="ctr"/>
          <a:lstStyle/>
          <a:p>
            <a:pPr algn="ctr" defTabSz="645692" fontAlgn="auto">
              <a:spcAft>
                <a:spcPts val="0"/>
              </a:spcAft>
              <a:defRPr/>
            </a:pPr>
            <a:r>
              <a:rPr lang="en-US" sz="4823" b="1" i="1" dirty="0">
                <a:solidFill>
                  <a:srgbClr val="FFFFFF"/>
                </a:solidFill>
                <a:effectLst>
                  <a:outerShdw blurRad="38100" dist="38100" dir="2700000" algn="tl">
                    <a:srgbClr val="000000">
                      <a:alpha val="43137"/>
                    </a:srgbClr>
                  </a:outerShdw>
                </a:effectLst>
                <a:latin typeface="Arial" pitchFamily="34" charset="0"/>
                <a:cs typeface="Arial" pitchFamily="34" charset="0"/>
              </a:rPr>
              <a:t>We are AFSC</a:t>
            </a:r>
          </a:p>
        </p:txBody>
      </p:sp>
      <p:sp>
        <p:nvSpPr>
          <p:cNvPr id="41" name="TextBox 40"/>
          <p:cNvSpPr txBox="1"/>
          <p:nvPr/>
        </p:nvSpPr>
        <p:spPr>
          <a:xfrm>
            <a:off x="6471544" y="5367098"/>
            <a:ext cx="2000250" cy="246221"/>
          </a:xfrm>
          <a:prstGeom prst="rect">
            <a:avLst/>
          </a:prstGeom>
          <a:noFill/>
        </p:spPr>
        <p:txBody>
          <a:bodyPr wrap="square" rtlCol="0">
            <a:spAutoFit/>
          </a:bodyPr>
          <a:lstStyle/>
          <a:p>
            <a:pPr algn="ctr"/>
            <a:r>
              <a:rPr lang="en-US" sz="1000" b="1" dirty="0">
                <a:solidFill>
                  <a:srgbClr val="000000"/>
                </a:solidFill>
              </a:rPr>
              <a:t> </a:t>
            </a:r>
          </a:p>
        </p:txBody>
      </p:sp>
      <p:sp>
        <p:nvSpPr>
          <p:cNvPr id="42" name="TextBox 41"/>
          <p:cNvSpPr txBox="1"/>
          <p:nvPr/>
        </p:nvSpPr>
        <p:spPr>
          <a:xfrm>
            <a:off x="4955586" y="1010107"/>
            <a:ext cx="2000250" cy="246221"/>
          </a:xfrm>
          <a:prstGeom prst="rect">
            <a:avLst/>
          </a:prstGeom>
          <a:noFill/>
        </p:spPr>
        <p:txBody>
          <a:bodyPr wrap="square" rtlCol="0">
            <a:spAutoFit/>
          </a:bodyPr>
          <a:lstStyle/>
          <a:p>
            <a:pPr algn="ctr"/>
            <a:r>
              <a:rPr lang="en-US" sz="1000" b="1" dirty="0">
                <a:solidFill>
                  <a:srgbClr val="FFFFFF"/>
                </a:solidFill>
              </a:rPr>
              <a:t> </a:t>
            </a:r>
          </a:p>
        </p:txBody>
      </p:sp>
      <p:sp>
        <p:nvSpPr>
          <p:cNvPr id="2" name="Slide Number Placeholder 1"/>
          <p:cNvSpPr>
            <a:spLocks noGrp="1"/>
          </p:cNvSpPr>
          <p:nvPr>
            <p:ph type="sldNum" sz="quarter" idx="10"/>
          </p:nvPr>
        </p:nvSpPr>
        <p:spPr/>
        <p:txBody>
          <a:bodyPr/>
          <a:lstStyle/>
          <a:p>
            <a:fld id="{0B1811D9-4DEA-40AE-AABF-EF5043D5079A}" type="slidenum">
              <a:rPr lang="en-US" smtClean="0">
                <a:solidFill>
                  <a:srgbClr val="000000"/>
                </a:solidFill>
              </a:rPr>
              <a:pPr/>
              <a:t>15</a:t>
            </a:fld>
            <a:endParaRPr lang="en-US" dirty="0">
              <a:solidFill>
                <a:srgbClr val="000000"/>
              </a:solidFill>
            </a:endParaRPr>
          </a:p>
        </p:txBody>
      </p:sp>
    </p:spTree>
    <p:extLst>
      <p:ext uri="{BB962C8B-B14F-4D97-AF65-F5344CB8AC3E}">
        <p14:creationId xmlns:p14="http://schemas.microsoft.com/office/powerpoint/2010/main" val="3557230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2000" fill="hold"/>
                                        <p:tgtEl>
                                          <p:spTgt spid="45"/>
                                        </p:tgtEl>
                                        <p:attrNameLst>
                                          <p:attrName>ppt_x</p:attrName>
                                        </p:attrNameLst>
                                      </p:cBhvr>
                                      <p:tavLst>
                                        <p:tav tm="0">
                                          <p:val>
                                            <p:strVal val="0-#ppt_w/2"/>
                                          </p:val>
                                        </p:tav>
                                        <p:tav tm="100000">
                                          <p:val>
                                            <p:strVal val="#ppt_x"/>
                                          </p:val>
                                        </p:tav>
                                      </p:tavLst>
                                    </p:anim>
                                    <p:anim calcmode="lin" valueType="num">
                                      <p:cBhvr additive="base">
                                        <p:cTn id="8" dur="2000" fill="hold"/>
                                        <p:tgtEl>
                                          <p:spTgt spid="4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8" presetClass="entr" presetSubtype="32" fill="hold" nodeType="afterEffect">
                                  <p:stCondLst>
                                    <p:cond delay="0"/>
                                  </p:stCondLst>
                                  <p:childTnLst>
                                    <p:set>
                                      <p:cBhvr>
                                        <p:cTn id="11" dur="1" fill="hold">
                                          <p:stCondLst>
                                            <p:cond delay="0"/>
                                          </p:stCondLst>
                                        </p:cTn>
                                        <p:tgtEl>
                                          <p:spTgt spid="179209"/>
                                        </p:tgtEl>
                                        <p:attrNameLst>
                                          <p:attrName>style.visibility</p:attrName>
                                        </p:attrNameLst>
                                      </p:cBhvr>
                                      <p:to>
                                        <p:strVal val="visible"/>
                                      </p:to>
                                    </p:set>
                                    <p:animEffect transition="in" filter="diamond(out)">
                                      <p:cBhvr>
                                        <p:cTn id="12" dur="2000"/>
                                        <p:tgtEl>
                                          <p:spTgt spid="179209"/>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anim calcmode="lin" valueType="num">
                                      <p:cBhvr>
                                        <p:cTn id="16" dur="2000" fill="hold"/>
                                        <p:tgtEl>
                                          <p:spTgt spid="40"/>
                                        </p:tgtEl>
                                        <p:attrNameLst>
                                          <p:attrName>ppt_x</p:attrName>
                                        </p:attrNameLst>
                                      </p:cBhvr>
                                      <p:tavLst>
                                        <p:tav tm="0">
                                          <p:val>
                                            <p:strVal val="#ppt_x"/>
                                          </p:val>
                                        </p:tav>
                                        <p:tav tm="100000">
                                          <p:val>
                                            <p:strVal val="#ppt_x"/>
                                          </p:val>
                                        </p:tav>
                                      </p:tavLst>
                                    </p:anim>
                                    <p:anim calcmode="lin" valueType="num">
                                      <p:cBhvr>
                                        <p:cTn id="17" dur="2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271" y="134129"/>
            <a:ext cx="8229600" cy="1143000"/>
          </a:xfrm>
        </p:spPr>
        <p:txBody>
          <a:bodyPr/>
          <a:lstStyle/>
          <a:p>
            <a:r>
              <a:rPr lang="en-US" b="1" dirty="0" smtClean="0">
                <a:solidFill>
                  <a:schemeClr val="bg1">
                    <a:lumMod val="75000"/>
                  </a:schemeClr>
                </a:solidFill>
                <a:latin typeface="+mn-lt"/>
              </a:rPr>
              <a:t>Software Enterprise</a:t>
            </a:r>
            <a:endParaRPr lang="en-US" b="1" dirty="0">
              <a:solidFill>
                <a:schemeClr val="bg1">
                  <a:lumMod val="75000"/>
                </a:schemeClr>
              </a:solidFill>
              <a:latin typeface="+mn-lt"/>
            </a:endParaRPr>
          </a:p>
        </p:txBody>
      </p:sp>
      <p:sp>
        <p:nvSpPr>
          <p:cNvPr id="4" name="Slide Number Placeholder 3"/>
          <p:cNvSpPr>
            <a:spLocks noGrp="1"/>
          </p:cNvSpPr>
          <p:nvPr>
            <p:ph type="sldNum" sz="quarter" idx="12"/>
          </p:nvPr>
        </p:nvSpPr>
        <p:spPr>
          <a:xfrm>
            <a:off x="8077200" y="6393734"/>
            <a:ext cx="2133600" cy="365125"/>
          </a:xfrm>
        </p:spPr>
        <p:txBody>
          <a:bodyPr/>
          <a:lstStyle/>
          <a:p>
            <a:pPr fontAlgn="auto">
              <a:spcBef>
                <a:spcPts val="0"/>
              </a:spcBef>
              <a:spcAft>
                <a:spcPts val="0"/>
              </a:spcAft>
              <a:defRPr/>
            </a:pPr>
            <a:fld id="{C3CFF866-0FAE-4717-959A-C5A27F4FAFCD}" type="slidenum">
              <a:rPr lang="en-US">
                <a:solidFill>
                  <a:prstClr val="black">
                    <a:tint val="75000"/>
                  </a:prstClr>
                </a:solidFill>
                <a:latin typeface="Calibri"/>
              </a:rPr>
              <a:pPr fontAlgn="auto">
                <a:spcBef>
                  <a:spcPts val="0"/>
                </a:spcBef>
                <a:spcAft>
                  <a:spcPts val="0"/>
                </a:spcAft>
                <a:defRPr/>
              </a:pPr>
              <a:t>16</a:t>
            </a:fld>
            <a:endParaRPr lang="en-US" dirty="0">
              <a:solidFill>
                <a:prstClr val="black">
                  <a:tint val="75000"/>
                </a:prstClr>
              </a:solidFill>
              <a:latin typeface="Calibri"/>
            </a:endParaRPr>
          </a:p>
        </p:txBody>
      </p:sp>
      <p:pic>
        <p:nvPicPr>
          <p:cNvPr id="3" name="Picture 2"/>
          <p:cNvPicPr>
            <a:picLocks noChangeAspect="1"/>
          </p:cNvPicPr>
          <p:nvPr/>
        </p:nvPicPr>
        <p:blipFill rotWithShape="1">
          <a:blip r:embed="rId3"/>
          <a:srcRect t="6031"/>
          <a:stretch/>
        </p:blipFill>
        <p:spPr>
          <a:xfrm>
            <a:off x="0" y="1256581"/>
            <a:ext cx="12192000" cy="5638800"/>
          </a:xfrm>
          <a:prstGeom prst="rect">
            <a:avLst/>
          </a:prstGeom>
        </p:spPr>
      </p:pic>
      <p:pic>
        <p:nvPicPr>
          <p:cNvPr id="7" name="Picture 6"/>
          <p:cNvPicPr>
            <a:picLocks noChangeAspect="1"/>
          </p:cNvPicPr>
          <p:nvPr/>
        </p:nvPicPr>
        <p:blipFill>
          <a:blip r:embed="rId4"/>
          <a:stretch>
            <a:fillRect/>
          </a:stretch>
        </p:blipFill>
        <p:spPr>
          <a:xfrm>
            <a:off x="403874" y="2286004"/>
            <a:ext cx="4933175" cy="1828799"/>
          </a:xfrm>
          <a:prstGeom prst="rect">
            <a:avLst/>
          </a:prstGeom>
        </p:spPr>
      </p:pic>
    </p:spTree>
    <p:extLst>
      <p:ext uri="{BB962C8B-B14F-4D97-AF65-F5344CB8AC3E}">
        <p14:creationId xmlns:p14="http://schemas.microsoft.com/office/powerpoint/2010/main" val="2228922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4305"/>
            <a:ext cx="10036440" cy="1039494"/>
          </a:xfrm>
        </p:spPr>
        <p:txBody>
          <a:bodyPr>
            <a:normAutofit/>
          </a:bodyPr>
          <a:lstStyle/>
          <a:p>
            <a:pPr algn="ctr"/>
            <a:r>
              <a:rPr lang="en-US" sz="3600" dirty="0"/>
              <a:t>Air Force Sustainment </a:t>
            </a:r>
            <a:r>
              <a:rPr lang="en-US" sz="3600" dirty="0" smtClean="0"/>
              <a:t>Center</a:t>
            </a:r>
            <a:endParaRPr lang="en-US" sz="3600" dirty="0"/>
          </a:p>
        </p:txBody>
      </p:sp>
      <p:sp>
        <p:nvSpPr>
          <p:cNvPr id="10" name="Title 1"/>
          <p:cNvSpPr txBox="1">
            <a:spLocks/>
          </p:cNvSpPr>
          <p:nvPr/>
        </p:nvSpPr>
        <p:spPr>
          <a:xfrm>
            <a:off x="1524000" y="6389134"/>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b="1" dirty="0">
              <a:solidFill>
                <a:schemeClr val="bg1"/>
              </a:solidFill>
            </a:endParaRPr>
          </a:p>
        </p:txBody>
      </p:sp>
      <p:sp>
        <p:nvSpPr>
          <p:cNvPr id="7" name="TextBox 6"/>
          <p:cNvSpPr txBox="1"/>
          <p:nvPr/>
        </p:nvSpPr>
        <p:spPr>
          <a:xfrm>
            <a:off x="1981200" y="2448273"/>
            <a:ext cx="8229600" cy="954107"/>
          </a:xfrm>
          <a:prstGeom prst="rect">
            <a:avLst/>
          </a:prstGeom>
          <a:noFill/>
          <a:ln w="28575">
            <a:solidFill>
              <a:schemeClr val="tx1"/>
            </a:solidFill>
          </a:ln>
          <a:effectLst>
            <a:softEdge rad="63500"/>
          </a:effectLst>
        </p:spPr>
        <p:txBody>
          <a:bodyPr wrap="square" rtlCol="0">
            <a:spAutoFit/>
          </a:bodyPr>
          <a:lstStyle/>
          <a:p>
            <a:pPr algn="ctr" fontAlgn="auto">
              <a:spcBef>
                <a:spcPts val="0"/>
              </a:spcBef>
              <a:spcAft>
                <a:spcPts val="0"/>
              </a:spcAft>
            </a:pPr>
            <a:r>
              <a:rPr lang="en-US" sz="2800" b="1" dirty="0">
                <a:ln>
                  <a:solidFill>
                    <a:schemeClr val="tx1"/>
                  </a:solidFill>
                </a:ln>
              </a:rPr>
              <a:t>  </a:t>
            </a:r>
            <a:r>
              <a:rPr lang="en-US" sz="2800" b="1" dirty="0"/>
              <a:t>Provide sustainment and logistics readiness to deliver combat power for America</a:t>
            </a:r>
          </a:p>
        </p:txBody>
      </p:sp>
      <p:sp>
        <p:nvSpPr>
          <p:cNvPr id="9" name="TextBox 8"/>
          <p:cNvSpPr txBox="1"/>
          <p:nvPr/>
        </p:nvSpPr>
        <p:spPr>
          <a:xfrm>
            <a:off x="1981200" y="4325049"/>
            <a:ext cx="8229600" cy="954107"/>
          </a:xfrm>
          <a:prstGeom prst="rect">
            <a:avLst/>
          </a:prstGeom>
          <a:noFill/>
          <a:ln w="28575">
            <a:solidFill>
              <a:schemeClr val="tx1"/>
            </a:solidFill>
          </a:ln>
          <a:effectLst>
            <a:softEdge rad="63500"/>
          </a:effectLst>
        </p:spPr>
        <p:txBody>
          <a:bodyPr wrap="square" rtlCol="0">
            <a:spAutoFit/>
          </a:bodyPr>
          <a:lstStyle/>
          <a:p>
            <a:pPr algn="ctr"/>
            <a:r>
              <a:rPr lang="en-US" sz="2800" b="1" dirty="0"/>
              <a:t>Professional Airmen delivering agile logistics and sustainment</a:t>
            </a:r>
          </a:p>
        </p:txBody>
      </p:sp>
      <p:sp>
        <p:nvSpPr>
          <p:cNvPr id="8" name="Subtitle 2"/>
          <p:cNvSpPr txBox="1">
            <a:spLocks/>
          </p:cNvSpPr>
          <p:nvPr/>
        </p:nvSpPr>
        <p:spPr>
          <a:xfrm>
            <a:off x="1524000" y="0"/>
            <a:ext cx="9144000" cy="30861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600" b="1" dirty="0">
              <a:solidFill>
                <a:schemeClr val="bg1"/>
              </a:solidFill>
            </a:endParaRPr>
          </a:p>
        </p:txBody>
      </p:sp>
      <p:sp>
        <p:nvSpPr>
          <p:cNvPr id="3" name="Rectangle 2"/>
          <p:cNvSpPr/>
          <p:nvPr/>
        </p:nvSpPr>
        <p:spPr>
          <a:xfrm>
            <a:off x="5221113" y="3674491"/>
            <a:ext cx="1749197" cy="646331"/>
          </a:xfrm>
          <a:prstGeom prst="rect">
            <a:avLst/>
          </a:prstGeom>
        </p:spPr>
        <p:txBody>
          <a:bodyPr wrap="none">
            <a:spAutoFit/>
          </a:bodyPr>
          <a:lstStyle/>
          <a:p>
            <a:r>
              <a:rPr lang="en-US" sz="3600" b="1" dirty="0"/>
              <a:t>VISION</a:t>
            </a:r>
            <a:endParaRPr lang="en-US" sz="3600" dirty="0"/>
          </a:p>
        </p:txBody>
      </p:sp>
      <p:sp>
        <p:nvSpPr>
          <p:cNvPr id="12" name="Rectangle 11"/>
          <p:cNvSpPr/>
          <p:nvPr/>
        </p:nvSpPr>
        <p:spPr>
          <a:xfrm>
            <a:off x="5031429" y="1848558"/>
            <a:ext cx="2133918" cy="646331"/>
          </a:xfrm>
          <a:prstGeom prst="rect">
            <a:avLst/>
          </a:prstGeom>
        </p:spPr>
        <p:txBody>
          <a:bodyPr wrap="none">
            <a:spAutoFit/>
          </a:bodyPr>
          <a:lstStyle/>
          <a:p>
            <a:r>
              <a:rPr lang="en-US" sz="3600" b="1" dirty="0"/>
              <a:t>MISSION</a:t>
            </a:r>
            <a:endParaRPr lang="en-US" sz="3600" dirty="0"/>
          </a:p>
        </p:txBody>
      </p:sp>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a:t>
            </a:fld>
            <a:endParaRPr lang="en-US" dirty="0">
              <a:solidFill>
                <a:srgbClr val="808080"/>
              </a:solidFill>
            </a:endParaRPr>
          </a:p>
        </p:txBody>
      </p:sp>
    </p:spTree>
    <p:extLst>
      <p:ext uri="{BB962C8B-B14F-4D97-AF65-F5344CB8AC3E}">
        <p14:creationId xmlns:p14="http://schemas.microsoft.com/office/powerpoint/2010/main" val="950172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3" y="146756"/>
            <a:ext cx="8747759" cy="1058332"/>
          </a:xfrm>
        </p:spPr>
        <p:txBody>
          <a:bodyPr>
            <a:normAutofit/>
          </a:bodyPr>
          <a:lstStyle/>
          <a:p>
            <a:pPr algn="ctr"/>
            <a:r>
              <a:rPr lang="en-US" sz="3600" dirty="0"/>
              <a:t>Strategic Goals</a:t>
            </a:r>
            <a:endParaRPr lang="en-US" sz="5400" dirty="0"/>
          </a:p>
        </p:txBody>
      </p:sp>
      <p:sp>
        <p:nvSpPr>
          <p:cNvPr id="13" name="Rectangle 12"/>
          <p:cNvSpPr/>
          <p:nvPr/>
        </p:nvSpPr>
        <p:spPr>
          <a:xfrm>
            <a:off x="1903063" y="1366080"/>
            <a:ext cx="8368699" cy="2708434"/>
          </a:xfrm>
          <a:prstGeom prst="rect">
            <a:avLst/>
          </a:prstGeom>
        </p:spPr>
        <p:txBody>
          <a:bodyPr wrap="square">
            <a:spAutoFit/>
          </a:bodyPr>
          <a:lstStyle/>
          <a:p>
            <a:pPr marL="342900" indent="-342900">
              <a:spcBef>
                <a:spcPts val="600"/>
              </a:spcBef>
              <a:spcAft>
                <a:spcPts val="600"/>
              </a:spcAft>
              <a:buClr>
                <a:srgbClr val="151C77"/>
              </a:buClr>
              <a:buSzPct val="80000"/>
              <a:buFont typeface="Wingdings" panose="05000000000000000000" pitchFamily="2" charset="2"/>
              <a:buChar char="n"/>
            </a:pPr>
            <a:r>
              <a:rPr lang="en-US" sz="2800" b="1" dirty="0">
                <a:latin typeface="Arial" panose="020B0604020202020204" pitchFamily="34" charset="0"/>
                <a:cs typeface="Arial" panose="020B0604020202020204" pitchFamily="34" charset="0"/>
              </a:rPr>
              <a:t>Deliver cost-effective combat readiness</a:t>
            </a:r>
          </a:p>
          <a:p>
            <a:pPr marL="342900" indent="-342900">
              <a:spcBef>
                <a:spcPts val="600"/>
              </a:spcBef>
              <a:spcAft>
                <a:spcPts val="600"/>
              </a:spcAft>
              <a:buClr>
                <a:srgbClr val="151C77"/>
              </a:buClr>
              <a:buSzPct val="80000"/>
              <a:buFont typeface="Wingdings" panose="05000000000000000000" pitchFamily="2" charset="2"/>
              <a:buChar char="n"/>
            </a:pPr>
            <a:r>
              <a:rPr lang="en-US" sz="2800" b="1" dirty="0">
                <a:latin typeface="Arial" panose="020B0604020202020204" pitchFamily="34" charset="0"/>
                <a:cs typeface="Arial" panose="020B0604020202020204" pitchFamily="34" charset="0"/>
              </a:rPr>
              <a:t>Deliver supply chain readiness to enable combat power</a:t>
            </a:r>
          </a:p>
          <a:p>
            <a:pPr marL="342900" indent="-342900">
              <a:spcBef>
                <a:spcPts val="600"/>
              </a:spcBef>
              <a:spcAft>
                <a:spcPts val="600"/>
              </a:spcAft>
              <a:buClr>
                <a:srgbClr val="151C77"/>
              </a:buClr>
              <a:buSzPct val="80000"/>
              <a:buFont typeface="Wingdings" panose="05000000000000000000" pitchFamily="2" charset="2"/>
              <a:buChar char="n"/>
            </a:pPr>
            <a:r>
              <a:rPr lang="en-US" sz="2800" b="1" dirty="0">
                <a:latin typeface="Arial" panose="020B0604020202020204" pitchFamily="34" charset="0"/>
                <a:cs typeface="Arial" panose="020B0604020202020204" pitchFamily="34" charset="0"/>
              </a:rPr>
              <a:t>Develop mission assurance enablers</a:t>
            </a:r>
          </a:p>
          <a:p>
            <a:pPr marL="342900" indent="-342900">
              <a:spcBef>
                <a:spcPts val="600"/>
              </a:spcBef>
              <a:spcAft>
                <a:spcPts val="600"/>
              </a:spcAft>
              <a:buClr>
                <a:srgbClr val="151C77"/>
              </a:buClr>
              <a:buSzPct val="80000"/>
              <a:buFont typeface="Wingdings" panose="05000000000000000000" pitchFamily="2" charset="2"/>
              <a:buChar char="n"/>
            </a:pPr>
            <a:r>
              <a:rPr lang="en-US" sz="2800" b="1" dirty="0">
                <a:latin typeface="Arial" panose="020B0604020202020204" pitchFamily="34" charset="0"/>
                <a:cs typeface="Arial" panose="020B0604020202020204" pitchFamily="34" charset="0"/>
              </a:rPr>
              <a:t>Develop and support Airmen</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3</a:t>
            </a:fld>
            <a:endParaRPr lang="en-US" dirty="0">
              <a:solidFill>
                <a:srgbClr val="808080"/>
              </a:solidFill>
            </a:endParaRPr>
          </a:p>
        </p:txBody>
      </p:sp>
    </p:spTree>
    <p:extLst>
      <p:ext uri="{BB962C8B-B14F-4D97-AF65-F5344CB8AC3E}">
        <p14:creationId xmlns:p14="http://schemas.microsoft.com/office/powerpoint/2010/main" val="1765744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21775" y="1205089"/>
            <a:ext cx="8348450" cy="5207834"/>
            <a:chOff x="403643" y="1176901"/>
            <a:chExt cx="8426412" cy="5078464"/>
          </a:xfrm>
        </p:grpSpPr>
        <p:sp>
          <p:nvSpPr>
            <p:cNvPr id="21" name="object 21"/>
            <p:cNvSpPr/>
            <p:nvPr/>
          </p:nvSpPr>
          <p:spPr>
            <a:xfrm>
              <a:off x="1517729" y="1176901"/>
              <a:ext cx="600995" cy="735492"/>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sp>
          <p:nvSpPr>
            <p:cNvPr id="24" name="object 24"/>
            <p:cNvSpPr/>
            <p:nvPr/>
          </p:nvSpPr>
          <p:spPr>
            <a:xfrm>
              <a:off x="2145219" y="2057974"/>
              <a:ext cx="600995" cy="73549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sp>
          <p:nvSpPr>
            <p:cNvPr id="61" name="object 61"/>
            <p:cNvSpPr/>
            <p:nvPr/>
          </p:nvSpPr>
          <p:spPr>
            <a:xfrm>
              <a:off x="3022309" y="3894803"/>
              <a:ext cx="600995" cy="735492"/>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pic>
          <p:nvPicPr>
            <p:cNvPr id="10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341" b="11501"/>
            <a:stretch/>
          </p:blipFill>
          <p:spPr bwMode="auto">
            <a:xfrm>
              <a:off x="422592" y="1254817"/>
              <a:ext cx="2995862" cy="856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 name="Picture 6" descr="http://www.af.mil/shared/media/photodb/photos/101105-F-8006M-77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2594" y="4566396"/>
              <a:ext cx="4106711" cy="836877"/>
            </a:xfrm>
            <a:prstGeom prst="rect">
              <a:avLst/>
            </a:prstGeom>
            <a:noFill/>
            <a:extLst>
              <a:ext uri="{909E8E84-426E-40dd-AFC4-6F175D3DCCD1}">
                <a14:hiddenFill xmlns="" xmlns:a14="http://schemas.microsoft.com/office/drawing/2010/main">
                  <a:solidFill>
                    <a:srgbClr val="FFFFFF"/>
                  </a:solidFill>
                </a14:hiddenFill>
              </a:ext>
            </a:extLst>
          </p:spPr>
        </p:pic>
        <p:pic>
          <p:nvPicPr>
            <p:cNvPr id="103"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24031"/>
            <a:stretch/>
          </p:blipFill>
          <p:spPr bwMode="auto">
            <a:xfrm>
              <a:off x="422594" y="3728209"/>
              <a:ext cx="3803404" cy="845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4"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22592" y="2110446"/>
              <a:ext cx="3254590" cy="8398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5"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422594" y="2920346"/>
              <a:ext cx="3552516" cy="807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1" name="Flowchart: Alternate Process 110"/>
            <p:cNvSpPr/>
            <p:nvPr/>
          </p:nvSpPr>
          <p:spPr bwMode="auto">
            <a:xfrm>
              <a:off x="3328185" y="1262517"/>
              <a:ext cx="3908459" cy="840601"/>
            </a:xfrm>
            <a:prstGeom prst="flowChartAlternateProcess">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a:r>
                <a:rPr lang="en-US" b="1" dirty="0">
                  <a:solidFill>
                    <a:srgbClr val="FFFFFF"/>
                  </a:solidFill>
                </a:rPr>
                <a:t>Continue to Strengthen AFMC’s </a:t>
              </a:r>
            </a:p>
            <a:p>
              <a:pPr algn="ctr" defTabSz="913827"/>
              <a:r>
                <a:rPr lang="en-US" b="1" dirty="0">
                  <a:solidFill>
                    <a:srgbClr val="FFFFFF"/>
                  </a:solidFill>
                </a:rPr>
                <a:t>Role in the Nuclear Enterprise</a:t>
              </a:r>
            </a:p>
          </p:txBody>
        </p:sp>
        <p:sp>
          <p:nvSpPr>
            <p:cNvPr id="112" name="Flowchart: Alternate Process 111"/>
            <p:cNvSpPr/>
            <p:nvPr/>
          </p:nvSpPr>
          <p:spPr bwMode="auto">
            <a:xfrm>
              <a:off x="4085060" y="3733580"/>
              <a:ext cx="4136974" cy="832817"/>
            </a:xfrm>
            <a:prstGeom prst="flowChartAlternateProcess">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a:r>
                <a:rPr lang="en-US" b="1" dirty="0">
                  <a:solidFill>
                    <a:srgbClr val="FFFFFF"/>
                  </a:solidFill>
                </a:rPr>
                <a:t>Perform World-Class </a:t>
              </a:r>
            </a:p>
            <a:p>
              <a:pPr algn="ctr" defTabSz="913827"/>
              <a:r>
                <a:rPr lang="en-US" b="1" dirty="0">
                  <a:solidFill>
                    <a:srgbClr val="FFFFFF"/>
                  </a:solidFill>
                </a:rPr>
                <a:t>Test and Evaluation</a:t>
              </a:r>
            </a:p>
          </p:txBody>
        </p:sp>
        <p:sp>
          <p:nvSpPr>
            <p:cNvPr id="113" name="Flowchart: Alternate Process 112"/>
            <p:cNvSpPr/>
            <p:nvPr/>
          </p:nvSpPr>
          <p:spPr bwMode="auto">
            <a:xfrm>
              <a:off x="3865347" y="2920371"/>
              <a:ext cx="4019836" cy="801685"/>
            </a:xfrm>
            <a:prstGeom prst="flowChartAlternateProcess">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a:r>
                <a:rPr lang="en-US" b="1" dirty="0">
                  <a:solidFill>
                    <a:srgbClr val="FFFFFF"/>
                  </a:solidFill>
                </a:rPr>
                <a:t>Acquire &amp; Support</a:t>
              </a:r>
              <a:br>
                <a:rPr lang="en-US" b="1" dirty="0">
                  <a:solidFill>
                    <a:srgbClr val="FFFFFF"/>
                  </a:solidFill>
                </a:rPr>
              </a:br>
              <a:r>
                <a:rPr lang="en-US" b="1" dirty="0">
                  <a:solidFill>
                    <a:srgbClr val="FFFFFF"/>
                  </a:solidFill>
                </a:rPr>
                <a:t>War-Winning Capabilities</a:t>
              </a:r>
            </a:p>
            <a:p>
              <a:pPr algn="ctr" defTabSz="913827"/>
              <a:r>
                <a:rPr lang="en-US" b="1" dirty="0">
                  <a:solidFill>
                    <a:srgbClr val="FFFFFF"/>
                  </a:solidFill>
                </a:rPr>
                <a:t> “Cradle-to-Grave”</a:t>
              </a:r>
            </a:p>
          </p:txBody>
        </p:sp>
        <p:sp>
          <p:nvSpPr>
            <p:cNvPr id="114" name="Flowchart: Alternate Process 113"/>
            <p:cNvSpPr/>
            <p:nvPr/>
          </p:nvSpPr>
          <p:spPr bwMode="auto">
            <a:xfrm>
              <a:off x="3623305" y="2106762"/>
              <a:ext cx="3946924" cy="805825"/>
            </a:xfrm>
            <a:prstGeom prst="flowChartAlternateProcess">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a:r>
                <a:rPr lang="en-US" b="1" dirty="0">
                  <a:solidFill>
                    <a:srgbClr val="FFFFFF"/>
                  </a:solidFill>
                </a:rPr>
                <a:t>Advance Today’s &amp; Tomorrow’s </a:t>
              </a:r>
            </a:p>
            <a:p>
              <a:pPr algn="ctr" defTabSz="913827"/>
              <a:r>
                <a:rPr lang="en-US" b="1" dirty="0">
                  <a:solidFill>
                    <a:srgbClr val="FFFFFF"/>
                  </a:solidFill>
                </a:rPr>
                <a:t>Combat Capabilities through</a:t>
              </a:r>
            </a:p>
            <a:p>
              <a:pPr algn="ctr" defTabSz="913827"/>
              <a:r>
                <a:rPr lang="en-US" b="1" dirty="0">
                  <a:solidFill>
                    <a:srgbClr val="FFFFFF"/>
                  </a:solidFill>
                </a:rPr>
                <a:t> Leading-Edge Technology</a:t>
              </a:r>
            </a:p>
          </p:txBody>
        </p:sp>
        <p:pic>
          <p:nvPicPr>
            <p:cNvPr id="117" name="Picture 116" descr="AFNWC without whitebackground.gi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63356" y="1246950"/>
              <a:ext cx="901991" cy="832819"/>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15" name="Picture 114"/>
            <p:cNvPicPr>
              <a:picLocks/>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5556" y1="51389" x2="6111" y2="43889"/>
                          <a14:foregroundMark x1="5000" y1="50000" x2="0" y2="59722"/>
                          <a14:foregroundMark x1="3889" y1="64167" x2="13611" y2="80000"/>
                          <a14:foregroundMark x1="14167" y1="80278" x2="49444" y2="97500"/>
                          <a14:foregroundMark x1="96667" y1="62222" x2="97500" y2="55833"/>
                          <a14:foregroundMark x1="95833" y1="53889" x2="90000" y2="47500"/>
                          <a14:foregroundMark x1="90000" y1="47500" x2="90000" y2="47500"/>
                          <a14:foregroundMark x1="86944" y1="48611" x2="83611" y2="50833"/>
                          <a14:foregroundMark x1="83611" y1="50000" x2="79167" y2="23611"/>
                          <a14:foregroundMark x1="79444" y1="23333" x2="44444" y2="2778"/>
                          <a14:foregroundMark x1="45000" y1="4444" x2="20000" y2="36111"/>
                          <a14:foregroundMark x1="20278" y1="38056" x2="14722" y2="50000"/>
                          <a14:foregroundMark x1="17778" y1="68889" x2="17778" y2="68889"/>
                          <a14:foregroundMark x1="10833" y1="65833" x2="43611" y2="81944"/>
                          <a14:foregroundMark x1="22222" y1="79444" x2="53611" y2="88056"/>
                          <a14:foregroundMark x1="69444" y1="82778" x2="94444" y2="63889"/>
                          <a14:foregroundMark x1="49722" y1="75833" x2="46389" y2="38056"/>
                          <a14:foregroundMark x1="50556" y1="47500" x2="49444" y2="10000"/>
                          <a14:foregroundMark x1="71111" y1="48056" x2="64722" y2="16944"/>
                          <a14:foregroundMark x1="26944" y1="51111" x2="35278" y2="19722"/>
                          <a14:foregroundMark x1="18333" y1="40556" x2="16944" y2="15556"/>
                          <a14:foregroundMark x1="14722" y1="13889" x2="12500" y2="10833"/>
                          <a14:foregroundMark x1="13333" y1="9444" x2="22778" y2="556"/>
                          <a14:foregroundMark x1="23333" y1="1944" x2="78611" y2="1111"/>
                          <a14:foregroundMark x1="50568" y1="96591" x2="87500" y2="78409"/>
                          <a14:foregroundMark x1="38920" y1="89205" x2="70170" y2="85511"/>
                          <a14:foregroundMark x1="89773" y1="55114" x2="51420" y2="82955"/>
                        </a14:backgroundRemoval>
                      </a14:imgEffect>
                    </a14:imgLayer>
                  </a14:imgProps>
                </a:ext>
                <a:ext uri="{28A0092B-C50C-407E-A947-70E740481C1C}">
                  <a14:useLocalDpi xmlns:a14="http://schemas.microsoft.com/office/drawing/2010/main" val="0"/>
                </a:ext>
              </a:extLst>
            </a:blip>
            <a:stretch>
              <a:fillRect/>
            </a:stretch>
          </p:blipFill>
          <p:spPr bwMode="auto">
            <a:xfrm>
              <a:off x="3489017" y="2920370"/>
              <a:ext cx="909467" cy="805222"/>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16" name="Picture 115" descr="AFRL SHIELD WITHOUT WHITEBACKGROUND.gi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27853" y="2102664"/>
              <a:ext cx="904951" cy="798951"/>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118" name="Flowchart: Alternate Process 117"/>
            <p:cNvSpPr/>
            <p:nvPr/>
          </p:nvSpPr>
          <p:spPr bwMode="auto">
            <a:xfrm>
              <a:off x="4441399" y="4577919"/>
              <a:ext cx="4092649" cy="825354"/>
            </a:xfrm>
            <a:prstGeom prst="flowChartAlternateProcess">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a:r>
                <a:rPr lang="en-US" b="1" dirty="0">
                  <a:solidFill>
                    <a:srgbClr val="FFFFFF"/>
                  </a:solidFill>
                </a:rPr>
                <a:t>Provide Sustainment &amp; </a:t>
              </a:r>
            </a:p>
            <a:p>
              <a:pPr algn="ctr" defTabSz="913827"/>
              <a:r>
                <a:rPr lang="en-US" b="1" dirty="0">
                  <a:solidFill>
                    <a:srgbClr val="FFFFFF"/>
                  </a:solidFill>
                </a:rPr>
                <a:t>Logistics Readiness to </a:t>
              </a:r>
            </a:p>
            <a:p>
              <a:pPr algn="ctr" defTabSz="913827"/>
              <a:r>
                <a:rPr lang="en-US" b="1" dirty="0">
                  <a:solidFill>
                    <a:srgbClr val="FFFFFF"/>
                  </a:solidFill>
                </a:rPr>
                <a:t>Deliver Combat Power for America</a:t>
              </a:r>
            </a:p>
          </p:txBody>
        </p:sp>
        <p:sp>
          <p:nvSpPr>
            <p:cNvPr id="143" name="Flowchart: Alternate Process 142"/>
            <p:cNvSpPr/>
            <p:nvPr/>
          </p:nvSpPr>
          <p:spPr bwMode="auto">
            <a:xfrm>
              <a:off x="4656874" y="5421754"/>
              <a:ext cx="4173181" cy="817418"/>
            </a:xfrm>
            <a:prstGeom prst="flowChartAlternateProcess">
              <a:avLst/>
            </a:prstGeom>
            <a:solidFill>
              <a:srgbClr val="00206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827"/>
              <a:r>
                <a:rPr lang="en-US" b="1" dirty="0">
                  <a:solidFill>
                    <a:srgbClr val="FFFFFF"/>
                  </a:solidFill>
                </a:rPr>
                <a:t>Support AF-wide Installation </a:t>
              </a:r>
            </a:p>
            <a:p>
              <a:pPr algn="ctr" defTabSz="913827"/>
              <a:r>
                <a:rPr lang="en-US" b="1" dirty="0">
                  <a:solidFill>
                    <a:srgbClr val="FFFFFF"/>
                  </a:solidFill>
                </a:rPr>
                <a:t>&amp;  Expeditionary </a:t>
              </a:r>
            </a:p>
            <a:p>
              <a:pPr algn="ctr" defTabSz="913827"/>
              <a:r>
                <a:rPr lang="en-US" b="1" dirty="0">
                  <a:solidFill>
                    <a:srgbClr val="FFFFFF"/>
                  </a:solidFill>
                </a:rPr>
                <a:t>Combat Support Activities </a:t>
              </a:r>
            </a:p>
          </p:txBody>
        </p:sp>
        <p:pic>
          <p:nvPicPr>
            <p:cNvPr id="144" name="Picture 143"/>
            <p:cNvPicPr>
              <a:picLocks noChangeArrowheads="1"/>
            </p:cNvPicPr>
            <p:nvPr/>
          </p:nvPicPr>
          <p:blipFill rotWithShape="1">
            <a:blip r:embed="rId15">
              <a:extLst>
                <a:ext uri="{28A0092B-C50C-407E-A947-70E740481C1C}">
                  <a14:useLocalDpi xmlns:a14="http://schemas.microsoft.com/office/drawing/2010/main" val="0"/>
                </a:ext>
              </a:extLst>
            </a:blip>
            <a:srcRect r="20366"/>
            <a:stretch/>
          </p:blipFill>
          <p:spPr bwMode="auto">
            <a:xfrm>
              <a:off x="421037" y="5399751"/>
              <a:ext cx="4235837" cy="838200"/>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2" name="TextBox 141"/>
            <p:cNvSpPr txBox="1"/>
            <p:nvPr/>
          </p:nvSpPr>
          <p:spPr>
            <a:xfrm>
              <a:off x="461028" y="5354972"/>
              <a:ext cx="2412961" cy="900393"/>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a:r>
                <a:rPr lang="en-US" sz="1800" dirty="0">
                  <a:solidFill>
                    <a:srgbClr val="FFFFFF"/>
                  </a:solidFill>
                  <a:effectLst>
                    <a:glow rad="101600">
                      <a:srgbClr val="333399">
                        <a:lumMod val="50000"/>
                        <a:alpha val="40000"/>
                      </a:srgbClr>
                    </a:glow>
                  </a:effectLst>
                  <a:cs typeface="Arial" charset="0"/>
                </a:rPr>
                <a:t>Installation </a:t>
              </a:r>
            </a:p>
            <a:p>
              <a:pPr defTabSz="913827"/>
              <a:r>
                <a:rPr lang="en-US" sz="1800" dirty="0">
                  <a:solidFill>
                    <a:srgbClr val="FFFFFF"/>
                  </a:solidFill>
                  <a:effectLst>
                    <a:glow rad="101600">
                      <a:srgbClr val="333399">
                        <a:lumMod val="50000"/>
                        <a:alpha val="40000"/>
                      </a:srgbClr>
                    </a:glow>
                  </a:effectLst>
                  <a:cs typeface="Arial" charset="0"/>
                </a:rPr>
                <a:t>&amp;</a:t>
              </a:r>
            </a:p>
            <a:p>
              <a:pPr defTabSz="913827"/>
              <a:r>
                <a:rPr lang="en-US" sz="1800" dirty="0">
                  <a:solidFill>
                    <a:srgbClr val="FFFFFF"/>
                  </a:solidFill>
                  <a:effectLst>
                    <a:glow rad="101600">
                      <a:srgbClr val="333399">
                        <a:lumMod val="50000"/>
                        <a:alpha val="40000"/>
                      </a:srgbClr>
                    </a:glow>
                  </a:effectLst>
                  <a:cs typeface="Arial" charset="0"/>
                </a:rPr>
                <a:t>Mission Support </a:t>
              </a:r>
            </a:p>
          </p:txBody>
        </p:sp>
        <p:pic>
          <p:nvPicPr>
            <p:cNvPr id="145" name="Picture 2" descr="C:\Users\1129930361A\AppData\Local\Microsoft\Windows\Temporary Internet Files\Content.Outlook\E6RLWZ23\afimsc 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79595" y="5436104"/>
              <a:ext cx="900478" cy="799983"/>
            </a:xfrm>
            <a:prstGeom prst="rect">
              <a:avLst/>
            </a:prstGeom>
            <a:noFill/>
            <a:extLst>
              <a:ext uri="{909E8E84-426E-40dd-AFC4-6F175D3DCCD1}">
                <a14:hiddenFill xmlns="" xmlns:a14="http://schemas.microsoft.com/office/drawing/2010/main">
                  <a:solidFill>
                    <a:srgbClr val="FFFFFF"/>
                  </a:solidFill>
                </a14:hiddenFill>
              </a:ext>
            </a:extLst>
          </p:spPr>
        </p:pic>
        <p:sp>
          <p:nvSpPr>
            <p:cNvPr id="146" name="TextBox 145"/>
            <p:cNvSpPr txBox="1"/>
            <p:nvPr/>
          </p:nvSpPr>
          <p:spPr>
            <a:xfrm>
              <a:off x="462685" y="4644564"/>
              <a:ext cx="3739793" cy="630275"/>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a:r>
                <a:rPr lang="en-US" sz="1800" dirty="0">
                  <a:solidFill>
                    <a:srgbClr val="FFFFFF"/>
                  </a:solidFill>
                  <a:effectLst>
                    <a:glow rad="101600">
                      <a:srgbClr val="333399">
                        <a:lumMod val="50000"/>
                        <a:alpha val="40000"/>
                      </a:srgbClr>
                    </a:glow>
                  </a:effectLst>
                  <a:cs typeface="Arial" charset="0"/>
                </a:rPr>
                <a:t>Sustainment </a:t>
              </a:r>
            </a:p>
            <a:p>
              <a:pPr defTabSz="913827"/>
              <a:r>
                <a:rPr lang="en-US" sz="1800" dirty="0">
                  <a:solidFill>
                    <a:srgbClr val="FFFFFF"/>
                  </a:solidFill>
                  <a:effectLst>
                    <a:glow rad="101600">
                      <a:srgbClr val="333399">
                        <a:lumMod val="50000"/>
                        <a:alpha val="40000"/>
                      </a:srgbClr>
                    </a:glow>
                  </a:effectLst>
                  <a:cs typeface="Arial" charset="0"/>
                </a:rPr>
                <a:t>&amp; Logistics</a:t>
              </a:r>
            </a:p>
          </p:txBody>
        </p:sp>
        <p:sp>
          <p:nvSpPr>
            <p:cNvPr id="147" name="TextBox 146"/>
            <p:cNvSpPr txBox="1"/>
            <p:nvPr/>
          </p:nvSpPr>
          <p:spPr>
            <a:xfrm>
              <a:off x="461856" y="3921916"/>
              <a:ext cx="2889021" cy="360157"/>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a:r>
                <a:rPr lang="en-US" sz="1800" dirty="0">
                  <a:solidFill>
                    <a:srgbClr val="FFFFFF"/>
                  </a:solidFill>
                  <a:effectLst>
                    <a:glow rad="101600">
                      <a:srgbClr val="333399">
                        <a:lumMod val="50000"/>
                        <a:alpha val="40000"/>
                      </a:srgbClr>
                    </a:glow>
                  </a:effectLst>
                  <a:cs typeface="Arial" charset="0"/>
                </a:rPr>
                <a:t>Test &amp; Evaluation</a:t>
              </a:r>
            </a:p>
          </p:txBody>
        </p:sp>
        <p:sp>
          <p:nvSpPr>
            <p:cNvPr id="148" name="TextBox 147"/>
            <p:cNvSpPr txBox="1"/>
            <p:nvPr/>
          </p:nvSpPr>
          <p:spPr>
            <a:xfrm>
              <a:off x="467193" y="3002349"/>
              <a:ext cx="1760809" cy="630275"/>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a:r>
                <a:rPr lang="en-US" sz="1800" dirty="0">
                  <a:solidFill>
                    <a:srgbClr val="FFFFFF"/>
                  </a:solidFill>
                  <a:effectLst>
                    <a:glow rad="101600">
                      <a:srgbClr val="333399">
                        <a:lumMod val="50000"/>
                        <a:alpha val="40000"/>
                      </a:srgbClr>
                    </a:glow>
                  </a:effectLst>
                  <a:cs typeface="Arial" charset="0"/>
                </a:rPr>
                <a:t>Life Cycle </a:t>
              </a:r>
            </a:p>
            <a:p>
              <a:pPr defTabSz="913827"/>
              <a:r>
                <a:rPr lang="en-US" sz="1800" dirty="0">
                  <a:solidFill>
                    <a:srgbClr val="FFFFFF"/>
                  </a:solidFill>
                  <a:effectLst>
                    <a:glow rad="101600">
                      <a:srgbClr val="333399">
                        <a:lumMod val="50000"/>
                        <a:alpha val="40000"/>
                      </a:srgbClr>
                    </a:glow>
                  </a:effectLst>
                  <a:cs typeface="Arial" charset="0"/>
                </a:rPr>
                <a:t>Management</a:t>
              </a:r>
            </a:p>
          </p:txBody>
        </p:sp>
        <p:sp>
          <p:nvSpPr>
            <p:cNvPr id="149" name="TextBox 148"/>
            <p:cNvSpPr txBox="1"/>
            <p:nvPr/>
          </p:nvSpPr>
          <p:spPr>
            <a:xfrm>
              <a:off x="461027" y="2176830"/>
              <a:ext cx="1768650" cy="630275"/>
            </a:xfrm>
            <a:prstGeom prst="rect">
              <a:avLst/>
            </a:prstGeom>
            <a:noFill/>
            <a:ln>
              <a:noFill/>
            </a:ln>
          </p:spPr>
          <p:txBody>
            <a:bodyPr wrap="square" rtlCol="0">
              <a:spAutoFit/>
            </a:bodyPr>
            <a:lstStyle>
              <a:defPPr>
                <a:defRPr lang="en-US"/>
              </a:defPPr>
              <a:lvl1pPr>
                <a:defRPr sz="3000" b="1">
                  <a:ln w="12700">
                    <a:solidFill>
                      <a:srgbClr val="333399"/>
                    </a:solidFill>
                  </a:ln>
                  <a:solidFill>
                    <a:schemeClr val="bg1"/>
                  </a:solidFill>
                  <a:effectLst>
                    <a:glow rad="101600">
                      <a:schemeClr val="accent2">
                        <a:lumMod val="50000"/>
                        <a:alpha val="40000"/>
                      </a:schemeClr>
                    </a:glow>
                  </a:effectLst>
                </a:defRPr>
              </a:lvl1pPr>
            </a:lstStyle>
            <a:p>
              <a:pPr defTabSz="913827"/>
              <a:r>
                <a:rPr lang="en-US" sz="1800" dirty="0">
                  <a:solidFill>
                    <a:srgbClr val="FFFFFF"/>
                  </a:solidFill>
                  <a:effectLst>
                    <a:glow rad="101600">
                      <a:srgbClr val="333399">
                        <a:lumMod val="50000"/>
                        <a:alpha val="40000"/>
                      </a:srgbClr>
                    </a:glow>
                  </a:effectLst>
                  <a:cs typeface="Arial" charset="0"/>
                </a:rPr>
                <a:t>Discovery &amp;  Development</a:t>
              </a:r>
            </a:p>
          </p:txBody>
        </p:sp>
        <p:sp>
          <p:nvSpPr>
            <p:cNvPr id="150" name="TextBox 149"/>
            <p:cNvSpPr txBox="1"/>
            <p:nvPr/>
          </p:nvSpPr>
          <p:spPr>
            <a:xfrm>
              <a:off x="434568" y="1213640"/>
              <a:ext cx="1826058" cy="900393"/>
            </a:xfrm>
            <a:prstGeom prst="rect">
              <a:avLst/>
            </a:prstGeom>
            <a:noFill/>
            <a:ln>
              <a:noFill/>
            </a:ln>
          </p:spPr>
          <p:txBody>
            <a:bodyPr wrap="square" rtlCol="0">
              <a:spAutoFit/>
            </a:bodyPr>
            <a:lstStyle>
              <a:defPPr>
                <a:defRPr lang="en-US"/>
              </a:defPPr>
              <a:lvl1pPr>
                <a:defRPr sz="2900" b="1">
                  <a:ln w="12700">
                    <a:solidFill>
                      <a:srgbClr val="333399"/>
                    </a:solidFill>
                  </a:ln>
                  <a:solidFill>
                    <a:schemeClr val="bg1"/>
                  </a:solidFill>
                  <a:effectLst>
                    <a:glow rad="101600">
                      <a:schemeClr val="accent2">
                        <a:lumMod val="50000"/>
                        <a:alpha val="40000"/>
                      </a:schemeClr>
                    </a:glow>
                  </a:effectLst>
                </a:defRPr>
              </a:lvl1pPr>
            </a:lstStyle>
            <a:p>
              <a:pPr defTabSz="913827"/>
              <a:r>
                <a:rPr lang="en-US" sz="1800" dirty="0">
                  <a:solidFill>
                    <a:srgbClr val="FFFFFF"/>
                  </a:solidFill>
                  <a:effectLst>
                    <a:glow rad="101600">
                      <a:srgbClr val="333399">
                        <a:lumMod val="50000"/>
                        <a:alpha val="40000"/>
                      </a:srgbClr>
                    </a:glow>
                  </a:effectLst>
                  <a:cs typeface="Arial" charset="0"/>
                </a:rPr>
                <a:t>Nuclear Systems </a:t>
              </a:r>
            </a:p>
            <a:p>
              <a:pPr defTabSz="913827"/>
              <a:r>
                <a:rPr lang="en-US" sz="1800" dirty="0">
                  <a:solidFill>
                    <a:srgbClr val="FFFFFF"/>
                  </a:solidFill>
                  <a:effectLst>
                    <a:glow rad="101600">
                      <a:srgbClr val="333399">
                        <a:lumMod val="50000"/>
                        <a:alpha val="40000"/>
                      </a:srgbClr>
                    </a:glow>
                  </a:effectLst>
                  <a:cs typeface="Arial" charset="0"/>
                </a:rPr>
                <a:t>Management</a:t>
              </a:r>
            </a:p>
          </p:txBody>
        </p:sp>
        <p:sp>
          <p:nvSpPr>
            <p:cNvPr id="151" name="object 63"/>
            <p:cNvSpPr/>
            <p:nvPr/>
          </p:nvSpPr>
          <p:spPr>
            <a:xfrm>
              <a:off x="403643" y="4566396"/>
              <a:ext cx="8111456" cy="836878"/>
            </a:xfrm>
            <a:custGeom>
              <a:avLst/>
              <a:gdLst/>
              <a:ahLst/>
              <a:cxnLst/>
              <a:rect l="l" t="t" r="r" b="b"/>
              <a:pathLst>
                <a:path w="8885555" h="1412875">
                  <a:moveTo>
                    <a:pt x="0" y="235483"/>
                  </a:moveTo>
                  <a:lnTo>
                    <a:pt x="3082" y="197282"/>
                  </a:lnTo>
                  <a:lnTo>
                    <a:pt x="18505" y="143814"/>
                  </a:lnTo>
                  <a:lnTo>
                    <a:pt x="45434" y="96401"/>
                  </a:lnTo>
                  <a:lnTo>
                    <a:pt x="82232" y="56678"/>
                  </a:lnTo>
                  <a:lnTo>
                    <a:pt x="127263" y="26280"/>
                  </a:lnTo>
                  <a:lnTo>
                    <a:pt x="178891" y="6842"/>
                  </a:lnTo>
                  <a:lnTo>
                    <a:pt x="235478" y="0"/>
                  </a:lnTo>
                  <a:lnTo>
                    <a:pt x="8649774" y="0"/>
                  </a:lnTo>
                  <a:lnTo>
                    <a:pt x="8687968" y="3081"/>
                  </a:lnTo>
                  <a:lnTo>
                    <a:pt x="8741428" y="18502"/>
                  </a:lnTo>
                  <a:lnTo>
                    <a:pt x="8788836" y="45429"/>
                  </a:lnTo>
                  <a:lnTo>
                    <a:pt x="8828556" y="82225"/>
                  </a:lnTo>
                  <a:lnTo>
                    <a:pt x="8858952" y="127256"/>
                  </a:lnTo>
                  <a:lnTo>
                    <a:pt x="8878389" y="178887"/>
                  </a:lnTo>
                  <a:lnTo>
                    <a:pt x="8885232" y="235483"/>
                  </a:lnTo>
                  <a:lnTo>
                    <a:pt x="8885232" y="1177391"/>
                  </a:lnTo>
                  <a:lnTo>
                    <a:pt x="8882150" y="1215589"/>
                  </a:lnTo>
                  <a:lnTo>
                    <a:pt x="8866730" y="1269053"/>
                  </a:lnTo>
                  <a:lnTo>
                    <a:pt x="8839805" y="1316467"/>
                  </a:lnTo>
                  <a:lnTo>
                    <a:pt x="8803011" y="1356192"/>
                  </a:lnTo>
                  <a:lnTo>
                    <a:pt x="8757984" y="1386593"/>
                  </a:lnTo>
                  <a:lnTo>
                    <a:pt x="8706360" y="1406033"/>
                  </a:lnTo>
                  <a:lnTo>
                    <a:pt x="8649774" y="1412877"/>
                  </a:lnTo>
                  <a:lnTo>
                    <a:pt x="235478" y="1412877"/>
                  </a:lnTo>
                  <a:lnTo>
                    <a:pt x="197283" y="1409795"/>
                  </a:lnTo>
                  <a:lnTo>
                    <a:pt x="143820" y="1394371"/>
                  </a:lnTo>
                  <a:lnTo>
                    <a:pt x="96409" y="1367442"/>
                  </a:lnTo>
                  <a:lnTo>
                    <a:pt x="56684" y="1330643"/>
                  </a:lnTo>
                  <a:lnTo>
                    <a:pt x="26284" y="1285611"/>
                  </a:lnTo>
                  <a:lnTo>
                    <a:pt x="6843" y="1233982"/>
                  </a:lnTo>
                  <a:lnTo>
                    <a:pt x="0" y="1177391"/>
                  </a:lnTo>
                  <a:lnTo>
                    <a:pt x="0" y="235483"/>
                  </a:lnTo>
                  <a:close/>
                </a:path>
              </a:pathLst>
            </a:custGeom>
            <a:ln w="38100">
              <a:solidFill>
                <a:srgbClr val="FF0000"/>
              </a:solidFill>
            </a:ln>
          </p:spPr>
          <p:txBody>
            <a:bodyPr wrap="square" lIns="0" tIns="0" rIns="0" bIns="0" rtlCol="0"/>
            <a:lstStyle/>
            <a:p>
              <a:endParaRPr sz="1200">
                <a:solidFill>
                  <a:prstClr val="black"/>
                </a:solidFill>
              </a:endParaRPr>
            </a:p>
          </p:txBody>
        </p:sp>
        <p:pic>
          <p:nvPicPr>
            <p:cNvPr id="110" name="Picture 109"/>
            <p:cNvPicPr>
              <a:picLocks/>
            </p:cNvPicPr>
            <p:nvPr/>
          </p:nvPicPr>
          <p:blipFill>
            <a:blip r:embed="rId17" cstate="print">
              <a:extLst>
                <a:ext uri="{BEBA8EAE-BF5A-486C-A8C5-ECC9F3942E4B}">
                  <a14:imgProps xmlns:a14="http://schemas.microsoft.com/office/drawing/2010/main">
                    <a14:imgLayer r:embed="rId18">
                      <a14:imgEffect>
                        <a14:backgroundRemoval t="0" b="99868" l="0" r="100000">
                          <a14:foregroundMark x1="23118" y1="5284" x2="79128" y2="63540"/>
                          <a14:foregroundMark x1="16116" y1="11361" x2="38441" y2="38177"/>
                          <a14:foregroundMark x1="4888" y1="60238" x2="9115" y2="52180"/>
                          <a14:foregroundMark x1="7926" y1="49141" x2="12153" y2="47424"/>
                          <a14:foregroundMark x1="13078" y1="48745" x2="10832" y2="69749"/>
                          <a14:foregroundMark x1="14135" y1="66711" x2="46235" y2="87847"/>
                          <a14:foregroundMark x1="14135" y1="69485" x2="23910" y2="77543"/>
                          <a14:foregroundMark x1="28402" y1="72787" x2="47556" y2="82827"/>
                          <a14:foregroundMark x1="35667" y1="86526" x2="48481" y2="90885"/>
                          <a14:foregroundMark x1="43725" y1="83091" x2="45178" y2="83487"/>
                          <a14:foregroundMark x1="50462" y1="90885" x2="63540" y2="83487"/>
                          <a14:foregroundMark x1="50066" y1="84808" x2="65258" y2="82299"/>
                          <a14:foregroundMark x1="50066" y1="82827" x2="87847" y2="61427"/>
                          <a14:foregroundMark x1="60766" y1="80978" x2="87583" y2="68296"/>
                          <a14:foregroundMark x1="89432" y1="52180" x2="91678" y2="59181"/>
                        </a14:backgroundRemoval>
                      </a14:imgEffect>
                    </a14:imgLayer>
                  </a14:imgProps>
                </a:ext>
                <a:ext uri="{28A0092B-C50C-407E-A947-70E740481C1C}">
                  <a14:useLocalDpi xmlns:a14="http://schemas.microsoft.com/office/drawing/2010/main" val="0"/>
                </a:ext>
              </a:extLst>
            </a:blip>
            <a:stretch>
              <a:fillRect/>
            </a:stretch>
          </p:blipFill>
          <p:spPr>
            <a:xfrm>
              <a:off x="3733255" y="3695865"/>
              <a:ext cx="985478" cy="868536"/>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19" name="Picture 1759" descr="AFSC Emblem.png"/>
            <p:cNvPicPr>
              <a:picLocks/>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78485" y="4558406"/>
              <a:ext cx="979166" cy="854719"/>
            </a:xfrm>
            <a:prstGeom prst="rect">
              <a:avLst/>
            </a:prstGeom>
            <a:noFill/>
            <a:ln w="9525">
              <a:noFill/>
              <a:miter lim="800000"/>
              <a:headEnd/>
              <a:tailEnd/>
            </a:ln>
            <a:effectLst>
              <a:outerShdw blurRad="50800" dist="38100" dir="8100000" algn="tr" rotWithShape="0">
                <a:prstClr val="black">
                  <a:alpha val="40000"/>
                </a:prstClr>
              </a:outerShdw>
            </a:effectLst>
          </p:spPr>
        </p:pic>
      </p:grpSp>
      <p:sp>
        <p:nvSpPr>
          <p:cNvPr id="39" name="Title 1"/>
          <p:cNvSpPr>
            <a:spLocks noGrp="1"/>
          </p:cNvSpPr>
          <p:nvPr>
            <p:ph type="title"/>
          </p:nvPr>
        </p:nvSpPr>
        <p:spPr>
          <a:xfrm>
            <a:off x="1524003" y="146756"/>
            <a:ext cx="8973907" cy="1058332"/>
          </a:xfrm>
        </p:spPr>
        <p:txBody>
          <a:bodyPr>
            <a:normAutofit/>
          </a:bodyPr>
          <a:lstStyle/>
          <a:p>
            <a:pPr algn="ctr"/>
            <a:r>
              <a:rPr lang="en-US" sz="3600" dirty="0"/>
              <a:t>Air Force Materiel Command</a:t>
            </a:r>
            <a:endParaRPr lang="en-US" sz="5400" dirty="0"/>
          </a:p>
        </p:txBody>
      </p:sp>
      <p:sp>
        <p:nvSpPr>
          <p:cNvPr id="3" name="Slide Number Placeholder 2"/>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a:t>
            </a:fld>
            <a:endParaRPr lang="en-US" dirty="0">
              <a:solidFill>
                <a:srgbClr val="808080"/>
              </a:solidFill>
            </a:endParaRPr>
          </a:p>
        </p:txBody>
      </p:sp>
    </p:spTree>
    <p:extLst>
      <p:ext uri="{BB962C8B-B14F-4D97-AF65-F5344CB8AC3E}">
        <p14:creationId xmlns:p14="http://schemas.microsoft.com/office/powerpoint/2010/main" val="1923322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76403" y="107244"/>
            <a:ext cx="8593825" cy="1143000"/>
          </a:xfrm>
        </p:spPr>
        <p:txBody>
          <a:bodyPr>
            <a:noAutofit/>
          </a:bodyPr>
          <a:lstStyle/>
          <a:p>
            <a:pPr algn="ctr"/>
            <a:r>
              <a:rPr lang="en-US" sz="3600" dirty="0"/>
              <a:t>Geographically </a:t>
            </a:r>
            <a:r>
              <a:rPr lang="en-US" sz="3600" dirty="0" smtClean="0"/>
              <a:t>Distributed</a:t>
            </a:r>
            <a:br>
              <a:rPr lang="en-US" sz="3600" dirty="0" smtClean="0"/>
            </a:br>
            <a:r>
              <a:rPr lang="en-US" sz="3600" dirty="0" smtClean="0"/>
              <a:t>Command </a:t>
            </a:r>
            <a:r>
              <a:rPr lang="en-US" sz="3600" dirty="0"/>
              <a:t>Footprint</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5</a:t>
            </a:fld>
            <a:endParaRPr lang="en-US" dirty="0">
              <a:solidFill>
                <a:srgbClr val="80808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170" y="1303940"/>
            <a:ext cx="9147660" cy="5000721"/>
          </a:xfrm>
          <a:prstGeom prst="rect">
            <a:avLst/>
          </a:prstGeom>
        </p:spPr>
      </p:pic>
    </p:spTree>
    <p:extLst>
      <p:ext uri="{BB962C8B-B14F-4D97-AF65-F5344CB8AC3E}">
        <p14:creationId xmlns:p14="http://schemas.microsoft.com/office/powerpoint/2010/main" val="207023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42300" y="62088"/>
            <a:ext cx="8746225" cy="1143000"/>
          </a:xfrm>
        </p:spPr>
        <p:txBody>
          <a:bodyPr>
            <a:noAutofit/>
          </a:bodyPr>
          <a:lstStyle/>
          <a:p>
            <a:r>
              <a:rPr lang="en-US" sz="3600" dirty="0" smtClean="0"/>
              <a:t>Geographically Distributed </a:t>
            </a:r>
            <a:r>
              <a:rPr lang="en-US" sz="3600" dirty="0"/>
              <a:t>Command</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6</a:t>
            </a:fld>
            <a:endParaRPr lang="en-US" dirty="0">
              <a:solidFill>
                <a:srgbClr val="808080"/>
              </a:solidFill>
            </a:endParaRPr>
          </a:p>
        </p:txBody>
      </p:sp>
      <p:sp>
        <p:nvSpPr>
          <p:cNvPr id="8" name="Subtitle 2"/>
          <p:cNvSpPr txBox="1">
            <a:spLocks/>
          </p:cNvSpPr>
          <p:nvPr/>
        </p:nvSpPr>
        <p:spPr>
          <a:xfrm>
            <a:off x="1524000" y="-9220"/>
            <a:ext cx="9144000" cy="30861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defRPr/>
            </a:pPr>
            <a:r>
              <a:rPr lang="en-US" sz="1000" b="1" dirty="0">
                <a:solidFill>
                  <a:prstClr val="white"/>
                </a:solidFill>
                <a:latin typeface="Calibri"/>
              </a:rPr>
              <a:t>Unclassified</a:t>
            </a:r>
          </a:p>
        </p:txBody>
      </p:sp>
      <p:sp>
        <p:nvSpPr>
          <p:cNvPr id="21" name="Rectangle 20"/>
          <p:cNvSpPr/>
          <p:nvPr/>
        </p:nvSpPr>
        <p:spPr>
          <a:xfrm>
            <a:off x="7010400" y="3581403"/>
            <a:ext cx="2209800" cy="2819399"/>
          </a:xfrm>
          <a:prstGeom prst="rect">
            <a:avLst/>
          </a:prstGeom>
          <a:solidFill>
            <a:srgbClr val="FFAB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dirty="0">
              <a:solidFill>
                <a:prstClr val="white"/>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220200" y="3583593"/>
            <a:ext cx="1295400" cy="2817206"/>
          </a:xfrm>
          <a:prstGeom prst="rect">
            <a:avLst/>
          </a:prstGeom>
          <a:solidFill>
            <a:srgbClr val="96176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dirty="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872522" y="3581403"/>
            <a:ext cx="3137878" cy="2819399"/>
          </a:xfrm>
          <a:prstGeom prst="rect">
            <a:avLst/>
          </a:prstGeom>
          <a:solidFill>
            <a:srgbClr val="03B029"/>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dirty="0">
              <a:solidFill>
                <a:prstClr val="white"/>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676400" y="3574501"/>
            <a:ext cx="2196122" cy="2826301"/>
          </a:xfrm>
          <a:prstGeom prst="rect">
            <a:avLst/>
          </a:prstGeom>
          <a:solidFill>
            <a:srgbClr val="0382D3"/>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8777064" y="3028890"/>
            <a:ext cx="1093569" cy="400110"/>
          </a:xfrm>
          <a:prstGeom prst="rect">
            <a:avLst/>
          </a:prstGeom>
          <a:noFill/>
        </p:spPr>
        <p:txBody>
          <a:bodyPr wrap="non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Command Chief</a:t>
            </a:r>
          </a:p>
          <a:p>
            <a:pPr algn="ctr" fontAlgn="auto">
              <a:spcBef>
                <a:spcPts val="0"/>
              </a:spcBef>
              <a:spcAft>
                <a:spcPts val="0"/>
              </a:spcAft>
              <a:defRPr/>
            </a:pPr>
            <a:r>
              <a:rPr lang="en-US" sz="1000" b="1" smtClean="0">
                <a:solidFill>
                  <a:prstClr val="black"/>
                </a:solidFill>
                <a:latin typeface="Times New Roman" panose="02020603050405020304" pitchFamily="18" charset="0"/>
                <a:cs typeface="Times New Roman" panose="02020603050405020304" pitchFamily="18" charset="0"/>
              </a:rPr>
              <a:t>Robert Schultz</a:t>
            </a:r>
            <a:endParaRPr lang="en-US" sz="1000" b="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746331" y="5867403"/>
            <a:ext cx="1028133" cy="338554"/>
          </a:xfrm>
          <a:prstGeom prst="rect">
            <a:avLst/>
          </a:prstGeom>
          <a:noFill/>
        </p:spPr>
        <p:txBody>
          <a:bodyPr wrap="square" rtlCol="0">
            <a:spAutoFit/>
          </a:bodyPr>
          <a:lstStyle/>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Brig Gen </a:t>
            </a:r>
            <a:br>
              <a:rPr lang="en-US" sz="800" b="1" dirty="0" smtClean="0">
                <a:solidFill>
                  <a:prstClr val="black"/>
                </a:solidFill>
                <a:latin typeface="Times New Roman" panose="02020603050405020304" pitchFamily="18" charset="0"/>
                <a:cs typeface="Times New Roman" panose="02020603050405020304" pitchFamily="18" charset="0"/>
              </a:rPr>
            </a:br>
            <a:r>
              <a:rPr lang="en-US" sz="800" b="1" dirty="0" smtClean="0">
                <a:solidFill>
                  <a:prstClr val="black"/>
                </a:solidFill>
                <a:latin typeface="Times New Roman" panose="02020603050405020304" pitchFamily="18" charset="0"/>
                <a:cs typeface="Times New Roman" panose="02020603050405020304" pitchFamily="18" charset="0"/>
              </a:rPr>
              <a:t>Rick Gibbs</a:t>
            </a:r>
            <a:endParaRPr lang="en-US" sz="800" b="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726696" y="5867400"/>
            <a:ext cx="1035539" cy="338554"/>
          </a:xfrm>
          <a:prstGeom prst="rect">
            <a:avLst/>
          </a:prstGeom>
          <a:noFill/>
        </p:spPr>
        <p:txBody>
          <a:bodyPr wrap="square" rtlCol="0">
            <a:spAutoFit/>
          </a:bodyPr>
          <a:lstStyle/>
          <a:p>
            <a:pPr algn="ctr" fontAlgn="auto">
              <a:spcBef>
                <a:spcPts val="0"/>
              </a:spcBef>
              <a:spcAft>
                <a:spcPts val="0"/>
              </a:spcAft>
              <a:defRPr/>
            </a:pPr>
            <a:r>
              <a:rPr lang="en-US" sz="800" b="1" dirty="0">
                <a:solidFill>
                  <a:prstClr val="black"/>
                </a:solidFill>
                <a:latin typeface="Times New Roman" panose="02020603050405020304" pitchFamily="18" charset="0"/>
                <a:cs typeface="Times New Roman" panose="02020603050405020304" pitchFamily="18" charset="0"/>
              </a:rPr>
              <a:t>Col</a:t>
            </a:r>
          </a:p>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Jeffrey Holland</a:t>
            </a:r>
            <a:endParaRPr lang="en-US" sz="8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986570" y="5867400"/>
            <a:ext cx="957640" cy="338554"/>
          </a:xfrm>
          <a:prstGeom prst="rect">
            <a:avLst/>
          </a:prstGeom>
          <a:noFill/>
        </p:spPr>
        <p:txBody>
          <a:bodyPr wrap="square" rtlCol="0">
            <a:spAutoFit/>
          </a:bodyPr>
          <a:lstStyle/>
          <a:p>
            <a:pPr algn="ctr" fontAlgn="auto">
              <a:spcBef>
                <a:spcPts val="0"/>
              </a:spcBef>
              <a:spcAft>
                <a:spcPts val="0"/>
              </a:spcAft>
              <a:defRPr/>
            </a:pPr>
            <a:r>
              <a:rPr lang="en-US" sz="800" b="1" dirty="0">
                <a:solidFill>
                  <a:prstClr val="black"/>
                </a:solidFill>
                <a:latin typeface="Times New Roman" panose="02020603050405020304" pitchFamily="18" charset="0"/>
                <a:cs typeface="Times New Roman" panose="02020603050405020304" pitchFamily="18" charset="0"/>
              </a:rPr>
              <a:t>Col</a:t>
            </a:r>
          </a:p>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Hall </a:t>
            </a:r>
            <a:r>
              <a:rPr lang="en-US" sz="800" b="1" dirty="0" err="1" smtClean="0">
                <a:solidFill>
                  <a:prstClr val="black"/>
                </a:solidFill>
                <a:latin typeface="Times New Roman" panose="02020603050405020304" pitchFamily="18" charset="0"/>
                <a:cs typeface="Times New Roman" panose="02020603050405020304" pitchFamily="18" charset="0"/>
              </a:rPr>
              <a:t>Sebren</a:t>
            </a:r>
            <a:endParaRPr lang="en-US" sz="800" b="1"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5888035" y="5868692"/>
            <a:ext cx="1042810" cy="338554"/>
          </a:xfrm>
          <a:prstGeom prst="rect">
            <a:avLst/>
          </a:prstGeom>
          <a:noFill/>
        </p:spPr>
        <p:txBody>
          <a:bodyPr wrap="square" rtlCol="0">
            <a:spAutoFit/>
          </a:bodyPr>
          <a:lstStyle/>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Mr.</a:t>
            </a:r>
            <a:br>
              <a:rPr lang="en-US" sz="800" b="1" dirty="0" smtClean="0">
                <a:solidFill>
                  <a:prstClr val="black"/>
                </a:solidFill>
                <a:latin typeface="Times New Roman" panose="02020603050405020304" pitchFamily="18" charset="0"/>
                <a:cs typeface="Times New Roman" panose="02020603050405020304" pitchFamily="18" charset="0"/>
              </a:rPr>
            </a:br>
            <a:r>
              <a:rPr lang="en-US" sz="800" b="1" dirty="0" smtClean="0">
                <a:solidFill>
                  <a:prstClr val="black"/>
                </a:solidFill>
                <a:latin typeface="Times New Roman" panose="02020603050405020304" pitchFamily="18" charset="0"/>
                <a:cs typeface="Times New Roman" panose="02020603050405020304" pitchFamily="18" charset="0"/>
              </a:rPr>
              <a:t>Stephen Gray</a:t>
            </a:r>
            <a:endParaRPr lang="en-US" sz="800" b="1"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7239000" y="5867403"/>
            <a:ext cx="806450" cy="338554"/>
          </a:xfrm>
          <a:prstGeom prst="rect">
            <a:avLst/>
          </a:prstGeom>
          <a:noFill/>
        </p:spPr>
        <p:txBody>
          <a:bodyPr wrap="square" rtlCol="0">
            <a:spAutoFit/>
          </a:bodyPr>
          <a:lstStyle/>
          <a:p>
            <a:pPr algn="ctr" fontAlgn="auto">
              <a:spcBef>
                <a:spcPts val="0"/>
              </a:spcBef>
              <a:spcAft>
                <a:spcPts val="0"/>
              </a:spcAft>
              <a:defRPr/>
            </a:pPr>
            <a:r>
              <a:rPr lang="en-US" sz="800" b="1" dirty="0">
                <a:solidFill>
                  <a:prstClr val="black"/>
                </a:solidFill>
                <a:latin typeface="Times New Roman" panose="02020603050405020304" pitchFamily="18" charset="0"/>
                <a:cs typeface="Times New Roman" panose="02020603050405020304" pitchFamily="18" charset="0"/>
              </a:rPr>
              <a:t>Brig </a:t>
            </a:r>
            <a:r>
              <a:rPr lang="en-US" sz="800" b="1" dirty="0" smtClean="0">
                <a:solidFill>
                  <a:prstClr val="black"/>
                </a:solidFill>
                <a:latin typeface="Times New Roman" panose="02020603050405020304" pitchFamily="18" charset="0"/>
                <a:cs typeface="Times New Roman" panose="02020603050405020304" pitchFamily="18" charset="0"/>
              </a:rPr>
              <a:t>Gen</a:t>
            </a:r>
            <a:br>
              <a:rPr lang="en-US" sz="800" b="1" dirty="0" smtClean="0">
                <a:solidFill>
                  <a:prstClr val="black"/>
                </a:solidFill>
                <a:latin typeface="Times New Roman" panose="02020603050405020304" pitchFamily="18" charset="0"/>
                <a:cs typeface="Times New Roman" panose="02020603050405020304" pitchFamily="18" charset="0"/>
              </a:rPr>
            </a:br>
            <a:r>
              <a:rPr lang="en-US" sz="800" b="1" dirty="0" smtClean="0">
                <a:solidFill>
                  <a:prstClr val="black"/>
                </a:solidFill>
                <a:latin typeface="Times New Roman" panose="02020603050405020304" pitchFamily="18" charset="0"/>
                <a:cs typeface="Times New Roman" panose="02020603050405020304" pitchFamily="18" charset="0"/>
              </a:rPr>
              <a:t>Jon </a:t>
            </a:r>
            <a:r>
              <a:rPr lang="en-US" sz="800" b="1" dirty="0" err="1" smtClean="0">
                <a:solidFill>
                  <a:prstClr val="black"/>
                </a:solidFill>
                <a:latin typeface="Times New Roman" panose="02020603050405020304" pitchFamily="18" charset="0"/>
                <a:cs typeface="Times New Roman" panose="02020603050405020304" pitchFamily="18" charset="0"/>
              </a:rPr>
              <a:t>Eberlan</a:t>
            </a:r>
            <a:endParaRPr lang="en-US" sz="800" b="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9227024" y="5867400"/>
            <a:ext cx="1295400" cy="338554"/>
          </a:xfrm>
          <a:prstGeom prst="rect">
            <a:avLst/>
          </a:prstGeom>
          <a:noFill/>
        </p:spPr>
        <p:txBody>
          <a:bodyPr wrap="square" rtlCol="0">
            <a:spAutoFit/>
          </a:bodyPr>
          <a:lstStyle/>
          <a:p>
            <a:pPr algn="ctr" fontAlgn="auto">
              <a:spcBef>
                <a:spcPts val="0"/>
              </a:spcBef>
              <a:spcAft>
                <a:spcPts val="0"/>
              </a:spcAft>
              <a:defRPr/>
            </a:pPr>
            <a:r>
              <a:rPr lang="en-US" sz="800" b="1" dirty="0">
                <a:solidFill>
                  <a:prstClr val="black"/>
                </a:solidFill>
                <a:latin typeface="Times New Roman" panose="02020603050405020304" pitchFamily="18" charset="0"/>
                <a:cs typeface="Times New Roman" panose="02020603050405020304" pitchFamily="18" charset="0"/>
              </a:rPr>
              <a:t>Col</a:t>
            </a:r>
          </a:p>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Ryan </a:t>
            </a:r>
            <a:r>
              <a:rPr lang="en-US" sz="800" b="1" dirty="0" err="1" smtClean="0">
                <a:solidFill>
                  <a:prstClr val="black"/>
                </a:solidFill>
                <a:latin typeface="Times New Roman" panose="02020603050405020304" pitchFamily="18" charset="0"/>
                <a:cs typeface="Times New Roman" panose="02020603050405020304" pitchFamily="18" charset="0"/>
              </a:rPr>
              <a:t>Bakazan</a:t>
            </a:r>
            <a:endParaRPr lang="en-US" sz="800" b="1"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676400" y="3639982"/>
            <a:ext cx="2196122" cy="246221"/>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HILL AFB, UT</a:t>
            </a:r>
          </a:p>
        </p:txBody>
      </p:sp>
      <p:sp>
        <p:nvSpPr>
          <p:cNvPr id="33" name="TextBox 32"/>
          <p:cNvSpPr txBox="1"/>
          <p:nvPr/>
        </p:nvSpPr>
        <p:spPr>
          <a:xfrm>
            <a:off x="3872522" y="3639982"/>
            <a:ext cx="3137878" cy="246221"/>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TINKER AFB, OK</a:t>
            </a:r>
          </a:p>
        </p:txBody>
      </p:sp>
      <p:sp>
        <p:nvSpPr>
          <p:cNvPr id="34" name="TextBox 33"/>
          <p:cNvSpPr txBox="1"/>
          <p:nvPr/>
        </p:nvSpPr>
        <p:spPr>
          <a:xfrm>
            <a:off x="7010400" y="3639982"/>
            <a:ext cx="2209800" cy="246221"/>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ROBINS AFB, GA</a:t>
            </a:r>
          </a:p>
        </p:txBody>
      </p:sp>
      <p:sp>
        <p:nvSpPr>
          <p:cNvPr id="35" name="TextBox 34"/>
          <p:cNvSpPr txBox="1"/>
          <p:nvPr/>
        </p:nvSpPr>
        <p:spPr>
          <a:xfrm>
            <a:off x="9220200" y="3639982"/>
            <a:ext cx="1295400" cy="246221"/>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SCOTT AFB, IL</a:t>
            </a:r>
          </a:p>
        </p:txBody>
      </p:sp>
      <p:sp>
        <p:nvSpPr>
          <p:cNvPr id="40" name="TextBox 39"/>
          <p:cNvSpPr txBox="1"/>
          <p:nvPr/>
        </p:nvSpPr>
        <p:spPr>
          <a:xfrm>
            <a:off x="8201440" y="5867400"/>
            <a:ext cx="778573" cy="338554"/>
          </a:xfrm>
          <a:prstGeom prst="rect">
            <a:avLst/>
          </a:prstGeom>
          <a:noFill/>
        </p:spPr>
        <p:txBody>
          <a:bodyPr wrap="square" rtlCol="0">
            <a:spAutoFit/>
          </a:bodyPr>
          <a:lstStyle/>
          <a:p>
            <a:pPr algn="ctr" fontAlgn="auto">
              <a:spcBef>
                <a:spcPts val="0"/>
              </a:spcBef>
              <a:spcAft>
                <a:spcPts val="0"/>
              </a:spcAft>
              <a:defRPr/>
            </a:pPr>
            <a:r>
              <a:rPr lang="en-US" sz="800" b="1" dirty="0">
                <a:solidFill>
                  <a:prstClr val="black"/>
                </a:solidFill>
                <a:latin typeface="Times New Roman" panose="02020603050405020304" pitchFamily="18" charset="0"/>
                <a:cs typeface="Times New Roman" panose="02020603050405020304" pitchFamily="18" charset="0"/>
              </a:rPr>
              <a:t>Col</a:t>
            </a:r>
          </a:p>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Lindsay </a:t>
            </a:r>
            <a:r>
              <a:rPr lang="en-US" sz="800" b="1" smtClean="0">
                <a:solidFill>
                  <a:prstClr val="black"/>
                </a:solidFill>
                <a:latin typeface="Times New Roman" panose="02020603050405020304" pitchFamily="18" charset="0"/>
                <a:cs typeface="Times New Roman" panose="02020603050405020304" pitchFamily="18" charset="0"/>
              </a:rPr>
              <a:t>Droz</a:t>
            </a:r>
            <a:endParaRPr lang="en-US" sz="800" b="1" dirty="0">
              <a:solidFill>
                <a:prstClr val="black"/>
              </a:solidFill>
              <a:latin typeface="Times New Roman" panose="02020603050405020304" pitchFamily="18" charset="0"/>
              <a:cs typeface="Times New Roman" panose="02020603050405020304" pitchFamily="18" charset="0"/>
            </a:endParaRPr>
          </a:p>
        </p:txBody>
      </p:sp>
      <p:pic>
        <p:nvPicPr>
          <p:cNvPr id="42" name="Picture 3" descr="\\tinker-2k\dfs1\OCALC-CS\CAG\Core CAG\Pictures &amp; Videos\Shields and Symbols\OO-ALC Logo.png"/>
          <p:cNvPicPr preferRelativeResize="0">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8800" y="3884936"/>
            <a:ext cx="838200" cy="91566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tinker-2k\dfs1\OCALC-CS\CAG\Core CAG\Pictures &amp; Videos\Shields and Symbols\AFSC Banner\75th_Air_Base_Wing.png"/>
          <p:cNvPicPr preferRelativeResize="0">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3" y="3919822"/>
            <a:ext cx="812155" cy="842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tinker-2k\dfs1\OCALC-CS\CAG\Core CAG\Pictures &amp; Videos\Shields and Symbols\AFSC Banner\72d Shield.gif"/>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410" y="3951647"/>
            <a:ext cx="812990" cy="8412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tinker-2k\dfs1\OCALC-CS\CAG\Core CAG\Pictures &amp; Videos\Shields and Symbols\AFSC Banner\448TH SUPPLY CHAIN MANAGEMENT WING.gif"/>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8810" y="3951648"/>
            <a:ext cx="812990" cy="84129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tinker-2k\dfs1\OCALC-CS\CAG\Core CAG\Pictures &amp; Videos\Shields and Symbols\AFSC Banner\OC-ALC.gif"/>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8260" y="3914157"/>
            <a:ext cx="844740" cy="8864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descr="\\tinker-2k\dfs1\OCALC-CS\CAG\Core CAG\Pictures &amp; Videos\Shields and Symbols\AFSC Banner\WRALC Logo  hi jpeg.gif"/>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0750" y="3951649"/>
            <a:ext cx="799312" cy="84129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 descr="C:\Users\1401865086C\Desktop\635TH SUPPLY CHAIN OPERATIONS WING.jpg"/>
          <p:cNvPicPr preferRelativeResize="0">
            <a:picLocks noChangeArrowheads="1"/>
          </p:cNvPicPr>
          <p:nvPr/>
        </p:nvPicPr>
        <p:blipFill>
          <a:blip r:embed="rId9" cstate="screen">
            <a:clrChange>
              <a:clrFrom>
                <a:srgbClr val="C3C3C3"/>
              </a:clrFrom>
              <a:clrTo>
                <a:srgbClr val="C3C3C3">
                  <a:alpha val="0"/>
                </a:srgbClr>
              </a:clrTo>
            </a:clrChange>
            <a:extLst>
              <a:ext uri="{28A0092B-C50C-407E-A947-70E740481C1C}">
                <a14:useLocalDpi xmlns:a14="http://schemas.microsoft.com/office/drawing/2010/main" val="0"/>
              </a:ext>
            </a:extLst>
          </a:blip>
          <a:srcRect/>
          <a:stretch>
            <a:fillRect/>
          </a:stretch>
        </p:blipFill>
        <p:spPr bwMode="auto">
          <a:xfrm>
            <a:off x="9480550" y="3951646"/>
            <a:ext cx="799312" cy="8106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1401865086C\Desktop\78 ABW Logo.jpg"/>
          <p:cNvPicPr>
            <a:picLocks noChangeAspect="1" noChangeArrowheads="1"/>
          </p:cNvPicPr>
          <p:nvPr/>
        </p:nvPicPr>
        <p:blipFill>
          <a:blip r:embed="rId10" cstate="screen">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8185150" y="3951648"/>
            <a:ext cx="793750" cy="84129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180179" y="3014694"/>
            <a:ext cx="1621753" cy="553998"/>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Executive Director</a:t>
            </a:r>
          </a:p>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Mr. Dennis D’Angelo</a:t>
            </a:r>
          </a:p>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 (SES)</a:t>
            </a:r>
          </a:p>
        </p:txBody>
      </p:sp>
      <p:sp>
        <p:nvSpPr>
          <p:cNvPr id="15" name="TextBox 14"/>
          <p:cNvSpPr txBox="1"/>
          <p:nvPr/>
        </p:nvSpPr>
        <p:spPr>
          <a:xfrm>
            <a:off x="6894439" y="3005253"/>
            <a:ext cx="1554309" cy="400110"/>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Vice Commander</a:t>
            </a:r>
          </a:p>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Col </a:t>
            </a:r>
            <a:r>
              <a:rPr lang="en-US" sz="1000" b="1" dirty="0" smtClean="0">
                <a:solidFill>
                  <a:prstClr val="black"/>
                </a:solidFill>
                <a:latin typeface="Times New Roman" panose="02020603050405020304" pitchFamily="18" charset="0"/>
                <a:cs typeface="Times New Roman" panose="02020603050405020304" pitchFamily="18" charset="0"/>
              </a:rPr>
              <a:t>David Miller</a:t>
            </a:r>
            <a:endParaRPr lang="en-US" sz="9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095015" y="5867400"/>
            <a:ext cx="935216" cy="338554"/>
          </a:xfrm>
          <a:prstGeom prst="rect">
            <a:avLst/>
          </a:prstGeom>
          <a:noFill/>
        </p:spPr>
        <p:txBody>
          <a:bodyPr wrap="square" rtlCol="0">
            <a:spAutoFit/>
          </a:bodyPr>
          <a:lstStyle/>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Maj Gen</a:t>
            </a:r>
            <a:endParaRPr lang="en-US" sz="800" b="1" dirty="0">
              <a:solidFill>
                <a:prstClr val="black"/>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800" b="1" dirty="0" smtClean="0">
                <a:solidFill>
                  <a:prstClr val="black"/>
                </a:solidFill>
                <a:latin typeface="Times New Roman" panose="02020603050405020304" pitchFamily="18" charset="0"/>
                <a:cs typeface="Times New Roman" panose="02020603050405020304" pitchFamily="18" charset="0"/>
              </a:rPr>
              <a:t>Jeff </a:t>
            </a:r>
            <a:r>
              <a:rPr lang="en-US" sz="800" b="1" dirty="0">
                <a:solidFill>
                  <a:prstClr val="black"/>
                </a:solidFill>
                <a:latin typeface="Times New Roman" panose="02020603050405020304" pitchFamily="18" charset="0"/>
                <a:cs typeface="Times New Roman" panose="02020603050405020304" pitchFamily="18" charset="0"/>
              </a:rPr>
              <a:t>King</a:t>
            </a:r>
          </a:p>
        </p:txBody>
      </p:sp>
      <p:sp>
        <p:nvSpPr>
          <p:cNvPr id="20" name="TextBox 19"/>
          <p:cNvSpPr txBox="1"/>
          <p:nvPr/>
        </p:nvSpPr>
        <p:spPr>
          <a:xfrm>
            <a:off x="3448158" y="3068456"/>
            <a:ext cx="1737102" cy="400110"/>
          </a:xfrm>
          <a:prstGeom prst="rect">
            <a:avLst/>
          </a:prstGeom>
          <a:noFill/>
        </p:spPr>
        <p:txBody>
          <a:bodyPr wrap="square" rtlCol="0">
            <a:spAutoFit/>
          </a:bodyPr>
          <a:lstStyle/>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Commander</a:t>
            </a:r>
          </a:p>
          <a:p>
            <a:pPr algn="ctr" fontAlgn="auto">
              <a:spcBef>
                <a:spcPts val="0"/>
              </a:spcBef>
              <a:spcAft>
                <a:spcPts val="0"/>
              </a:spcAft>
              <a:defRPr/>
            </a:pPr>
            <a:r>
              <a:rPr lang="en-US" sz="1000" b="1" dirty="0">
                <a:solidFill>
                  <a:prstClr val="black"/>
                </a:solidFill>
                <a:latin typeface="Times New Roman" panose="02020603050405020304" pitchFamily="18" charset="0"/>
                <a:cs typeface="Times New Roman" panose="02020603050405020304" pitchFamily="18" charset="0"/>
              </a:rPr>
              <a:t>Lt Gen </a:t>
            </a:r>
            <a:r>
              <a:rPr lang="en-US" sz="1000" b="1" dirty="0" smtClean="0">
                <a:solidFill>
                  <a:prstClr val="black"/>
                </a:solidFill>
                <a:latin typeface="Times New Roman" panose="02020603050405020304" pitchFamily="18" charset="0"/>
                <a:cs typeface="Times New Roman" panose="02020603050405020304" pitchFamily="18" charset="0"/>
              </a:rPr>
              <a:t>Stacey Hawkins</a:t>
            </a:r>
            <a:endParaRPr lang="en-US" sz="1000" b="1"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1"/>
          <a:stretch>
            <a:fillRect/>
          </a:stretch>
        </p:blipFill>
        <p:spPr>
          <a:xfrm>
            <a:off x="1597922" y="1289978"/>
            <a:ext cx="1841153" cy="1993566"/>
          </a:xfrm>
          <a:prstGeom prst="rect">
            <a:avLst/>
          </a:prstGeom>
        </p:spPr>
      </p:pic>
      <p:pic>
        <p:nvPicPr>
          <p:cNvPr id="11" name="Picture 10"/>
          <p:cNvPicPr/>
          <p:nvPr/>
        </p:nvPicPr>
        <p:blipFill>
          <a:blip r:embed="rId12" cstate="print">
            <a:extLst>
              <a:ext uri="{28A0092B-C50C-407E-A947-70E740481C1C}">
                <a14:useLocalDpi xmlns:a14="http://schemas.microsoft.com/office/drawing/2010/main" val="0"/>
              </a:ext>
            </a:extLst>
          </a:blip>
          <a:stretch>
            <a:fillRect/>
          </a:stretch>
        </p:blipFill>
        <p:spPr>
          <a:xfrm>
            <a:off x="7082277" y="1480584"/>
            <a:ext cx="1184676" cy="1490875"/>
          </a:xfrm>
          <a:prstGeom prst="rect">
            <a:avLst/>
          </a:prstGeom>
          <a:noFill/>
          <a:ln w="3175">
            <a:solidFill>
              <a:schemeClr val="tx1"/>
            </a:solidFill>
          </a:ln>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4257" y="4892075"/>
            <a:ext cx="784212" cy="980265"/>
          </a:xfrm>
          <a:prstGeom prst="rect">
            <a:avLst/>
          </a:prstGeom>
          <a:ln w="3175">
            <a:solidFill>
              <a:schemeClr val="tx1"/>
            </a:solidFill>
          </a:ln>
        </p:spPr>
      </p:pic>
      <p:pic>
        <p:nvPicPr>
          <p:cNvPr id="13" name="Picture 12"/>
          <p:cNvPicPr>
            <a:picLocks noChangeAspect="1"/>
          </p:cNvPicPr>
          <p:nvPr/>
        </p:nvPicPr>
        <p:blipFill rotWithShape="1">
          <a:blip r:embed="rId14" cstate="print">
            <a:extLst>
              <a:ext uri="{28A0092B-C50C-407E-A947-70E740481C1C}">
                <a14:useLocalDpi xmlns:a14="http://schemas.microsoft.com/office/drawing/2010/main" val="0"/>
              </a:ext>
            </a:extLst>
          </a:blip>
          <a:srcRect l="8922" r="5718"/>
          <a:stretch/>
        </p:blipFill>
        <p:spPr>
          <a:xfrm>
            <a:off x="5095579" y="4860978"/>
            <a:ext cx="758950" cy="1033338"/>
          </a:xfrm>
          <a:prstGeom prst="rect">
            <a:avLst/>
          </a:prstGeom>
          <a:ln w="3175">
            <a:solidFill>
              <a:schemeClr val="tx1"/>
            </a:solidFill>
          </a:ln>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43255" y="1459232"/>
            <a:ext cx="1183217" cy="1531222"/>
          </a:xfrm>
          <a:prstGeom prst="rect">
            <a:avLst/>
          </a:prstGeom>
          <a:ln w="3175">
            <a:solidFill>
              <a:schemeClr val="tx1"/>
            </a:solidFill>
          </a:ln>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43477" y="4867064"/>
            <a:ext cx="817802" cy="1022252"/>
          </a:xfrm>
          <a:prstGeom prst="rect">
            <a:avLst/>
          </a:prstGeom>
          <a:ln w="3175">
            <a:solidFill>
              <a:schemeClr val="tx1"/>
            </a:solidFill>
          </a:ln>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67456" y="4871005"/>
            <a:ext cx="811598" cy="1014498"/>
          </a:xfrm>
          <a:prstGeom prst="rect">
            <a:avLst/>
          </a:prstGeom>
          <a:ln w="3175">
            <a:solidFill>
              <a:schemeClr val="tx1"/>
            </a:solidFill>
          </a:ln>
        </p:spPr>
      </p:pic>
      <p:pic>
        <p:nvPicPr>
          <p:cNvPr id="14" name="Picture 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60539" y="4858383"/>
            <a:ext cx="818362" cy="1022953"/>
          </a:xfrm>
          <a:prstGeom prst="rect">
            <a:avLst/>
          </a:prstGeom>
          <a:ln w="3175">
            <a:solidFill>
              <a:schemeClr val="tx1"/>
            </a:solidFill>
          </a:ln>
        </p:spPr>
      </p:pic>
      <p:pic>
        <p:nvPicPr>
          <p:cNvPr id="16" name="Picture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52325" y="1474258"/>
            <a:ext cx="1093568" cy="1530995"/>
          </a:xfrm>
          <a:prstGeom prst="rect">
            <a:avLst/>
          </a:prstGeom>
          <a:ln w="3175">
            <a:solidFill>
              <a:schemeClr val="tx1"/>
            </a:solidFill>
          </a:ln>
        </p:spPr>
      </p:pic>
      <p:pic>
        <p:nvPicPr>
          <p:cNvPr id="18" name="Picture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11845" y="1490136"/>
            <a:ext cx="1185059" cy="1481323"/>
          </a:xfrm>
          <a:prstGeom prst="rect">
            <a:avLst/>
          </a:prstGeom>
          <a:ln w="3175">
            <a:solidFill>
              <a:schemeClr val="tx1"/>
            </a:solidFill>
          </a:ln>
        </p:spPr>
      </p:pic>
      <p:pic>
        <p:nvPicPr>
          <p:cNvPr id="51" name="Picture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52359" y="4908493"/>
            <a:ext cx="784212" cy="980265"/>
          </a:xfrm>
          <a:prstGeom prst="rect">
            <a:avLst/>
          </a:prstGeom>
          <a:ln w="3175">
            <a:solidFill>
              <a:schemeClr val="tx1"/>
            </a:solidFill>
          </a:ln>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28060" y="4872281"/>
            <a:ext cx="818362" cy="1022952"/>
          </a:xfrm>
          <a:prstGeom prst="rect">
            <a:avLst/>
          </a:prstGeom>
          <a:ln w="3175">
            <a:solidFill>
              <a:schemeClr val="tx1"/>
            </a:solidFill>
          </a:ln>
        </p:spPr>
      </p:pic>
      <p:pic>
        <p:nvPicPr>
          <p:cNvPr id="50" name="Picture 4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80412" y="4858383"/>
            <a:ext cx="730680" cy="1022953"/>
          </a:xfrm>
          <a:prstGeom prst="rect">
            <a:avLst/>
          </a:prstGeom>
          <a:ln w="3175">
            <a:solidFill>
              <a:schemeClr val="tx1"/>
            </a:solidFill>
          </a:ln>
        </p:spPr>
      </p:pic>
    </p:spTree>
    <p:extLst>
      <p:ext uri="{BB962C8B-B14F-4D97-AF65-F5344CB8AC3E}">
        <p14:creationId xmlns:p14="http://schemas.microsoft.com/office/powerpoint/2010/main" val="120415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3" y="153007"/>
            <a:ext cx="8746225" cy="1020762"/>
          </a:xfrm>
        </p:spPr>
        <p:txBody>
          <a:bodyPr>
            <a:noAutofit/>
          </a:bodyPr>
          <a:lstStyle/>
          <a:p>
            <a:pPr algn="ctr"/>
            <a:r>
              <a:rPr lang="en-US" sz="3600" dirty="0"/>
              <a:t>AFSC Generates Combat Power</a:t>
            </a:r>
          </a:p>
        </p:txBody>
      </p:sp>
      <p:graphicFrame>
        <p:nvGraphicFramePr>
          <p:cNvPr id="6" name="Diagram 5"/>
          <p:cNvGraphicFramePr/>
          <p:nvPr>
            <p:extLst>
              <p:ext uri="{D42A27DB-BD31-4B8C-83A1-F6EECF244321}">
                <p14:modId xmlns:p14="http://schemas.microsoft.com/office/powerpoint/2010/main" val="4125941980"/>
              </p:ext>
            </p:extLst>
          </p:nvPr>
        </p:nvGraphicFramePr>
        <p:xfrm>
          <a:off x="2971800" y="924468"/>
          <a:ext cx="6705600" cy="510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524003" y="2587823"/>
            <a:ext cx="1685651" cy="523176"/>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algn="ctr"/>
            <a:r>
              <a:rPr lang="en-US" b="1" dirty="0">
                <a:solidFill>
                  <a:srgbClr val="000000"/>
                </a:solidFill>
              </a:rPr>
              <a:t>WEAPON SYSTEMS</a:t>
            </a:r>
          </a:p>
        </p:txBody>
      </p:sp>
      <p:sp>
        <p:nvSpPr>
          <p:cNvPr id="8" name="TextBox 7"/>
          <p:cNvSpPr txBox="1"/>
          <p:nvPr/>
        </p:nvSpPr>
        <p:spPr>
          <a:xfrm>
            <a:off x="1524003" y="3134424"/>
            <a:ext cx="1685651" cy="523176"/>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algn="ctr"/>
            <a:r>
              <a:rPr lang="en-US" b="1" dirty="0">
                <a:solidFill>
                  <a:srgbClr val="000000"/>
                </a:solidFill>
              </a:rPr>
              <a:t>UNIQUE </a:t>
            </a:r>
          </a:p>
          <a:p>
            <a:pPr algn="ctr"/>
            <a:r>
              <a:rPr lang="en-US" b="1" dirty="0">
                <a:solidFill>
                  <a:srgbClr val="000000"/>
                </a:solidFill>
              </a:rPr>
              <a:t>CAPABILITIES</a:t>
            </a:r>
          </a:p>
        </p:txBody>
      </p:sp>
      <p:sp>
        <p:nvSpPr>
          <p:cNvPr id="9" name="TextBox 8"/>
          <p:cNvSpPr txBox="1"/>
          <p:nvPr/>
        </p:nvSpPr>
        <p:spPr>
          <a:xfrm>
            <a:off x="1524003" y="4340425"/>
            <a:ext cx="1685651"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algn="ctr"/>
            <a:r>
              <a:rPr lang="en-US" b="1" dirty="0">
                <a:solidFill>
                  <a:srgbClr val="000000"/>
                </a:solidFill>
              </a:rPr>
              <a:t>COMMODITIES</a:t>
            </a:r>
          </a:p>
        </p:txBody>
      </p:sp>
      <p:sp>
        <p:nvSpPr>
          <p:cNvPr id="10" name="TextBox 9"/>
          <p:cNvSpPr txBox="1"/>
          <p:nvPr/>
        </p:nvSpPr>
        <p:spPr>
          <a:xfrm>
            <a:off x="1524000" y="5026226"/>
            <a:ext cx="1685652" cy="307777"/>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algn="ctr"/>
            <a:r>
              <a:rPr lang="en-US" b="1" dirty="0">
                <a:solidFill>
                  <a:srgbClr val="000000"/>
                </a:solidFill>
              </a:rPr>
              <a:t>SOFTWARE</a:t>
            </a:r>
          </a:p>
        </p:txBody>
      </p:sp>
      <p:sp>
        <p:nvSpPr>
          <p:cNvPr id="14" name="TextBox 13"/>
          <p:cNvSpPr txBox="1"/>
          <p:nvPr/>
        </p:nvSpPr>
        <p:spPr>
          <a:xfrm>
            <a:off x="1524003" y="3657603"/>
            <a:ext cx="1685651" cy="738619"/>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algn="ctr"/>
            <a:r>
              <a:rPr lang="en-US" b="1" dirty="0">
                <a:solidFill>
                  <a:srgbClr val="000000"/>
                </a:solidFill>
              </a:rPr>
              <a:t>AIRCRAFT BATTLE DAMAGE REPAIR</a:t>
            </a:r>
          </a:p>
        </p:txBody>
      </p:sp>
      <p:pic>
        <p:nvPicPr>
          <p:cNvPr id="3" name="Picture 2"/>
          <p:cNvPicPr>
            <a:picLocks noChangeAspect="1"/>
          </p:cNvPicPr>
          <p:nvPr/>
        </p:nvPicPr>
        <p:blipFill>
          <a:blip r:embed="rId8"/>
          <a:stretch>
            <a:fillRect/>
          </a:stretch>
        </p:blipFill>
        <p:spPr>
          <a:xfrm>
            <a:off x="10039353" y="1531623"/>
            <a:ext cx="382905" cy="4745469"/>
          </a:xfrm>
          <a:prstGeom prst="rect">
            <a:avLst/>
          </a:prstGeom>
        </p:spPr>
      </p:pic>
      <p:sp>
        <p:nvSpPr>
          <p:cNvPr id="4" name="Slide Number Placeholder 3"/>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a:t>
            </a:fld>
            <a:endParaRPr lang="en-US" dirty="0">
              <a:solidFill>
                <a:srgbClr val="808080"/>
              </a:solidFill>
            </a:endParaRPr>
          </a:p>
        </p:txBody>
      </p:sp>
      <p:sp>
        <p:nvSpPr>
          <p:cNvPr id="11" name="TextBox 10"/>
          <p:cNvSpPr txBox="1"/>
          <p:nvPr/>
        </p:nvSpPr>
        <p:spPr>
          <a:xfrm>
            <a:off x="1524000" y="5896629"/>
            <a:ext cx="1685652" cy="307732"/>
          </a:xfrm>
          <a:prstGeom prst="rect">
            <a:avLst/>
          </a:prstGeom>
          <a:noFill/>
        </p:spPr>
        <p:txBody>
          <a:bodyPr wrap="square" lIns="91397" tIns="45698" rIns="91397" bIns="45698" rtlCol="0">
            <a:spAutoFit/>
            <a:scene3d>
              <a:camera prst="orthographicFront"/>
              <a:lightRig rig="threePt" dir="t"/>
            </a:scene3d>
            <a:sp3d extrusionH="57150">
              <a:bevelT w="82550" h="38100" prst="coolSlant"/>
            </a:sp3d>
          </a:bodyPr>
          <a:lstStyle/>
          <a:p>
            <a:pPr algn="ctr"/>
            <a:r>
              <a:rPr lang="en-US" b="1" dirty="0">
                <a:solidFill>
                  <a:srgbClr val="000000"/>
                </a:solidFill>
              </a:rPr>
              <a:t>SUPPLY CHAIN</a:t>
            </a:r>
          </a:p>
        </p:txBody>
      </p:sp>
      <p:pic>
        <p:nvPicPr>
          <p:cNvPr id="12" name="Picture 11"/>
          <p:cNvPicPr>
            <a:picLocks noChangeAspect="1"/>
          </p:cNvPicPr>
          <p:nvPr/>
        </p:nvPicPr>
        <p:blipFill>
          <a:blip r:embed="rId9"/>
          <a:stretch>
            <a:fillRect/>
          </a:stretch>
        </p:blipFill>
        <p:spPr>
          <a:xfrm>
            <a:off x="3421380" y="5638800"/>
            <a:ext cx="6256020" cy="747644"/>
          </a:xfrm>
          <a:prstGeom prst="rect">
            <a:avLst/>
          </a:prstGeom>
        </p:spPr>
      </p:pic>
    </p:spTree>
    <p:extLst>
      <p:ext uri="{BB962C8B-B14F-4D97-AF65-F5344CB8AC3E}">
        <p14:creationId xmlns:p14="http://schemas.microsoft.com/office/powerpoint/2010/main" val="1442860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84971" y="1279327"/>
            <a:ext cx="3150520" cy="830997"/>
          </a:xfrm>
          <a:prstGeom prst="rect">
            <a:avLst/>
          </a:prstGeom>
          <a:noFill/>
        </p:spPr>
        <p:txBody>
          <a:bodyPr wrap="square" rtlCol="0">
            <a:spAutoFit/>
          </a:bodyPr>
          <a:lstStyle/>
          <a:p>
            <a:pPr algn="ctr"/>
            <a:r>
              <a:rPr lang="en-US" sz="1600" b="1" dirty="0">
                <a:solidFill>
                  <a:prstClr val="black"/>
                </a:solidFill>
              </a:rPr>
              <a:t>635th Supply Chain</a:t>
            </a:r>
          </a:p>
          <a:p>
            <a:pPr algn="ctr"/>
            <a:r>
              <a:rPr lang="en-US" sz="1600" b="1" dirty="0">
                <a:solidFill>
                  <a:prstClr val="black"/>
                </a:solidFill>
              </a:rPr>
              <a:t>Operations Wing</a:t>
            </a:r>
          </a:p>
          <a:p>
            <a:pPr algn="ctr"/>
            <a:r>
              <a:rPr lang="en-US" b="1" dirty="0">
                <a:solidFill>
                  <a:prstClr val="black"/>
                </a:solidFill>
              </a:rPr>
              <a:t>~ Scott AFB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570" y="2078604"/>
            <a:ext cx="4220867" cy="185163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81199" y="90310"/>
            <a:ext cx="8289026" cy="1121280"/>
          </a:xfrm>
        </p:spPr>
        <p:txBody>
          <a:bodyPr>
            <a:noAutofit/>
          </a:bodyPr>
          <a:lstStyle/>
          <a:p>
            <a:pPr algn="ctr"/>
            <a:r>
              <a:rPr lang="en-US" sz="3600" dirty="0"/>
              <a:t/>
            </a:r>
            <a:br>
              <a:rPr lang="en-US" sz="3600" dirty="0"/>
            </a:br>
            <a:r>
              <a:rPr lang="en-US" sz="3600" dirty="0"/>
              <a:t>Supply Chain Wings</a:t>
            </a:r>
            <a:br>
              <a:rPr lang="en-US" sz="3600" dirty="0"/>
            </a:br>
            <a:endParaRPr lang="en-US" sz="3600" dirty="0"/>
          </a:p>
        </p:txBody>
      </p:sp>
      <p:sp>
        <p:nvSpPr>
          <p:cNvPr id="4" name="Title 1"/>
          <p:cNvSpPr txBox="1">
            <a:spLocks/>
          </p:cNvSpPr>
          <p:nvPr/>
        </p:nvSpPr>
        <p:spPr>
          <a:xfrm>
            <a:off x="1524000" y="6389134"/>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prstClr val="white">
                  <a:lumMod val="75000"/>
                </a:prstClr>
              </a:solidFill>
            </a:endParaRPr>
          </a:p>
        </p:txBody>
      </p:sp>
      <p:sp>
        <p:nvSpPr>
          <p:cNvPr id="41" name="Title 1"/>
          <p:cNvSpPr txBox="1">
            <a:spLocks/>
          </p:cNvSpPr>
          <p:nvPr/>
        </p:nvSpPr>
        <p:spPr>
          <a:xfrm>
            <a:off x="1524001" y="6414536"/>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b="1" dirty="0">
              <a:solidFill>
                <a:prstClr val="white"/>
              </a:solidFill>
            </a:endParaRPr>
          </a:p>
        </p:txBody>
      </p:sp>
      <p:cxnSp>
        <p:nvCxnSpPr>
          <p:cNvPr id="8" name="Straight Connector 7"/>
          <p:cNvCxnSpPr/>
          <p:nvPr/>
        </p:nvCxnSpPr>
        <p:spPr>
          <a:xfrm flipH="1">
            <a:off x="6096004" y="1437054"/>
            <a:ext cx="1" cy="479819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0572" y="4006105"/>
            <a:ext cx="4671382" cy="2462213"/>
          </a:xfrm>
          <a:prstGeom prst="rect">
            <a:avLst/>
          </a:prstGeom>
          <a:noFill/>
        </p:spPr>
        <p:txBody>
          <a:bodyPr wrap="square" rtlCol="0">
            <a:spAutoFit/>
          </a:bodyPr>
          <a:lstStyle/>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First-responders 24/7/365 for </a:t>
            </a:r>
            <a:r>
              <a:rPr lang="en-US" b="1" u="sng" dirty="0">
                <a:solidFill>
                  <a:prstClr val="black"/>
                </a:solidFill>
                <a:latin typeface="Arial" panose="020B0604020202020204" pitchFamily="34" charset="0"/>
                <a:cs typeface="Arial" panose="020B0604020202020204" pitchFamily="34" charset="0"/>
              </a:rPr>
              <a:t>retail</a:t>
            </a:r>
            <a:r>
              <a:rPr lang="en-US" b="1" dirty="0">
                <a:solidFill>
                  <a:prstClr val="black"/>
                </a:solidFill>
                <a:latin typeface="Arial" panose="020B0604020202020204" pitchFamily="34" charset="0"/>
                <a:cs typeface="Arial" panose="020B0604020202020204" pitchFamily="34" charset="0"/>
              </a:rPr>
              <a:t> supply </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100% Positive Inventory Control of Nuclear Weapons Related Materials (NWRM)</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WRM global management</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Vehicle/Equipment Mx Support (VEMSO)</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AF Petroleum Agency (AFPET)</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Basic Expeditionary Airfield Resources (BEAR)</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Consolidated Mobility Bag Agency (CMBA)</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Accurate &amp; timely reporting of supply chain information for warfighter visibility</a:t>
            </a:r>
          </a:p>
          <a:p>
            <a:pPr marL="285750" indent="-285750">
              <a:buClr>
                <a:srgbClr val="151C77"/>
              </a:buClr>
              <a:buSzPct val="80000"/>
              <a:buFont typeface="Wingdings" panose="05000000000000000000" pitchFamily="2" charset="2"/>
              <a:buChar char="n"/>
            </a:pPr>
            <a:endParaRPr lang="en-US" b="1" dirty="0">
              <a:solidFill>
                <a:prstClr val="black"/>
              </a:solidFill>
            </a:endParaRPr>
          </a:p>
        </p:txBody>
      </p:sp>
      <p:sp>
        <p:nvSpPr>
          <p:cNvPr id="11" name="Rectangle 10"/>
          <p:cNvSpPr/>
          <p:nvPr/>
        </p:nvSpPr>
        <p:spPr>
          <a:xfrm>
            <a:off x="1676400" y="1535433"/>
            <a:ext cx="4572000" cy="307777"/>
          </a:xfrm>
          <a:prstGeom prst="rect">
            <a:avLst/>
          </a:prstGeom>
        </p:spPr>
        <p:txBody>
          <a:bodyPr>
            <a:spAutoFit/>
          </a:bodyPr>
          <a:lstStyle/>
          <a:p>
            <a:endParaRPr lang="en-US" b="1" dirty="0">
              <a:solidFill>
                <a:prstClr val="black"/>
              </a:solidFill>
            </a:endParaRPr>
          </a:p>
        </p:txBody>
      </p:sp>
      <p:sp>
        <p:nvSpPr>
          <p:cNvPr id="15" name="TextBox 14"/>
          <p:cNvSpPr txBox="1"/>
          <p:nvPr/>
        </p:nvSpPr>
        <p:spPr>
          <a:xfrm>
            <a:off x="2621091" y="1284882"/>
            <a:ext cx="3441774" cy="830997"/>
          </a:xfrm>
          <a:prstGeom prst="rect">
            <a:avLst/>
          </a:prstGeom>
          <a:noFill/>
        </p:spPr>
        <p:txBody>
          <a:bodyPr wrap="square" rtlCol="0">
            <a:spAutoFit/>
          </a:bodyPr>
          <a:lstStyle/>
          <a:p>
            <a:pPr algn="ctr"/>
            <a:r>
              <a:rPr lang="en-US" sz="1600" b="1" dirty="0">
                <a:solidFill>
                  <a:prstClr val="black"/>
                </a:solidFill>
              </a:rPr>
              <a:t>448th Supply Chain</a:t>
            </a:r>
          </a:p>
          <a:p>
            <a:pPr algn="ctr"/>
            <a:r>
              <a:rPr lang="en-US" sz="1600" b="1" dirty="0">
                <a:solidFill>
                  <a:prstClr val="black"/>
                </a:solidFill>
              </a:rPr>
              <a:t>Management Wing</a:t>
            </a:r>
          </a:p>
          <a:p>
            <a:pPr algn="ctr"/>
            <a:r>
              <a:rPr lang="en-US" b="1" dirty="0">
                <a:solidFill>
                  <a:prstClr val="black"/>
                </a:solidFill>
              </a:rPr>
              <a:t>~ Tinker AFB ~</a:t>
            </a:r>
          </a:p>
        </p:txBody>
      </p:sp>
      <p:pic>
        <p:nvPicPr>
          <p:cNvPr id="21" name="Picture 11" descr="C:\Users\1401865086C\Desktop\635TH SUPPLY CHAIN OPERATIONS WING.jpg"/>
          <p:cNvPicPr preferRelativeResize="0">
            <a:picLocks noChangeArrowheads="1"/>
          </p:cNvPicPr>
          <p:nvPr/>
        </p:nvPicPr>
        <p:blipFill>
          <a:blip r:embed="rId4" cstate="print">
            <a:clrChange>
              <a:clrFrom>
                <a:srgbClr val="C3C3C3"/>
              </a:clrFrom>
              <a:clrTo>
                <a:srgbClr val="C3C3C3">
                  <a:alpha val="0"/>
                </a:srgbClr>
              </a:clrTo>
            </a:clrChange>
            <a:extLst>
              <a:ext uri="{28A0092B-C50C-407E-A947-70E740481C1C}">
                <a14:useLocalDpi xmlns:a14="http://schemas.microsoft.com/office/drawing/2010/main" val="0"/>
              </a:ext>
            </a:extLst>
          </a:blip>
          <a:srcRect/>
          <a:stretch>
            <a:fillRect/>
          </a:stretch>
        </p:blipFill>
        <p:spPr bwMode="auto">
          <a:xfrm>
            <a:off x="6823264" y="1327298"/>
            <a:ext cx="660977" cy="674167"/>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0" descr="448TH SUPPLY CHAIN SUSTAINMENT WING COLOR_Transparentjun08"/>
          <p:cNvPicPr>
            <a:picLocks noChangeAspect="1" noChangeArrowheads="1"/>
          </p:cNvPicPr>
          <p:nvPr/>
        </p:nvPicPr>
        <p:blipFill>
          <a:blip r:embed="rId5" cstate="print"/>
          <a:stretch>
            <a:fillRect/>
          </a:stretch>
        </p:blipFill>
        <p:spPr bwMode="auto">
          <a:xfrm>
            <a:off x="2293683" y="1345898"/>
            <a:ext cx="654816" cy="653588"/>
          </a:xfrm>
          <a:prstGeom prst="rect">
            <a:avLst/>
          </a:prstGeom>
          <a:ln>
            <a:noFill/>
          </a:ln>
          <a:effectLst/>
        </p:spPr>
      </p:pic>
      <p:sp>
        <p:nvSpPr>
          <p:cNvPr id="27" name="TextBox 26"/>
          <p:cNvSpPr txBox="1"/>
          <p:nvPr/>
        </p:nvSpPr>
        <p:spPr>
          <a:xfrm>
            <a:off x="1561920" y="4019255"/>
            <a:ext cx="4534083" cy="2246769"/>
          </a:xfrm>
          <a:prstGeom prst="rect">
            <a:avLst/>
          </a:prstGeom>
          <a:noFill/>
        </p:spPr>
        <p:txBody>
          <a:bodyPr wrap="square" rtlCol="0">
            <a:spAutoFit/>
          </a:bodyPr>
          <a:lstStyle/>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Single Air Force </a:t>
            </a:r>
            <a:r>
              <a:rPr lang="en-US" b="1" u="sng" dirty="0">
                <a:solidFill>
                  <a:prstClr val="black"/>
                </a:solidFill>
                <a:latin typeface="Arial" panose="020B0604020202020204" pitchFamily="34" charset="0"/>
                <a:cs typeface="Arial" panose="020B0604020202020204" pitchFamily="34" charset="0"/>
              </a:rPr>
              <a:t>wholesale</a:t>
            </a:r>
            <a:r>
              <a:rPr lang="en-US" b="1" dirty="0">
                <a:solidFill>
                  <a:prstClr val="black"/>
                </a:solidFill>
                <a:latin typeface="Arial" panose="020B0604020202020204" pitchFamily="34" charset="0"/>
                <a:cs typeface="Arial" panose="020B0604020202020204" pitchFamily="34" charset="0"/>
              </a:rPr>
              <a:t> Supply Chain Management Wing</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Management of critical items for the nation’s nuclear enterprise</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Warfighter support through lens of Weapon  Systems Asset Availability</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Plan and execute repairable spares requirements</a:t>
            </a:r>
          </a:p>
          <a:p>
            <a:pPr marL="285750" indent="-285750">
              <a:buClr>
                <a:srgbClr val="151C77"/>
              </a:buClr>
              <a:buSzPct val="80000"/>
              <a:buFont typeface="Wingdings" panose="05000000000000000000" pitchFamily="2" charset="2"/>
              <a:buChar char="n"/>
            </a:pPr>
            <a:r>
              <a:rPr lang="en-US" b="1" dirty="0" smtClean="0">
                <a:solidFill>
                  <a:prstClr val="black"/>
                </a:solidFill>
                <a:latin typeface="Arial" panose="020B0604020202020204" pitchFamily="34" charset="0"/>
                <a:cs typeface="Arial" panose="020B0604020202020204" pitchFamily="34" charset="0"/>
              </a:rPr>
              <a:t>$7.2B </a:t>
            </a:r>
            <a:r>
              <a:rPr lang="en-US" b="1" dirty="0">
                <a:solidFill>
                  <a:prstClr val="black"/>
                </a:solidFill>
                <a:latin typeface="Arial" panose="020B0604020202020204" pitchFamily="34" charset="0"/>
                <a:cs typeface="Arial" panose="020B0604020202020204" pitchFamily="34" charset="0"/>
              </a:rPr>
              <a:t>budget authority</a:t>
            </a:r>
          </a:p>
          <a:p>
            <a:pPr marL="285750" indent="-285750">
              <a:buClr>
                <a:srgbClr val="151C77"/>
              </a:buClr>
              <a:buSzPct val="80000"/>
              <a:buFont typeface="Wingdings" panose="05000000000000000000" pitchFamily="2" charset="2"/>
              <a:buChar char="n"/>
            </a:pPr>
            <a:r>
              <a:rPr lang="en-US" b="1" dirty="0">
                <a:solidFill>
                  <a:prstClr val="black"/>
                </a:solidFill>
                <a:latin typeface="Arial" panose="020B0604020202020204" pitchFamily="34" charset="0"/>
                <a:cs typeface="Arial" panose="020B0604020202020204" pitchFamily="34" charset="0"/>
              </a:rPr>
              <a:t>5</a:t>
            </a:r>
            <a:r>
              <a:rPr lang="en-US" b="1" dirty="0" smtClean="0">
                <a:solidFill>
                  <a:prstClr val="black"/>
                </a:solidFill>
                <a:latin typeface="Arial" panose="020B0604020202020204" pitchFamily="34" charset="0"/>
                <a:cs typeface="Arial" panose="020B0604020202020204" pitchFamily="34" charset="0"/>
              </a:rPr>
              <a:t>0</a:t>
            </a:r>
            <a:r>
              <a:rPr lang="en-US" b="1" dirty="0">
                <a:solidFill>
                  <a:prstClr val="black"/>
                </a:solidFill>
                <a:latin typeface="Arial" panose="020B0604020202020204" pitchFamily="34" charset="0"/>
                <a:cs typeface="Arial" panose="020B0604020202020204" pitchFamily="34" charset="0"/>
              </a:rPr>
              <a:t>+ partner nations</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438" y="2078607"/>
            <a:ext cx="4307312" cy="185163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a:t>
            </a:fld>
            <a:endParaRPr lang="en-US" dirty="0">
              <a:solidFill>
                <a:srgbClr val="808080"/>
              </a:solidFill>
            </a:endParaRPr>
          </a:p>
        </p:txBody>
      </p:sp>
    </p:spTree>
    <p:extLst>
      <p:ext uri="{BB962C8B-B14F-4D97-AF65-F5344CB8AC3E}">
        <p14:creationId xmlns:p14="http://schemas.microsoft.com/office/powerpoint/2010/main" val="978497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152403"/>
            <a:ext cx="8746224" cy="1057517"/>
          </a:xfrm>
        </p:spPr>
        <p:txBody>
          <a:bodyPr>
            <a:normAutofit/>
          </a:bodyPr>
          <a:lstStyle/>
          <a:p>
            <a:pPr algn="ctr"/>
            <a:r>
              <a:rPr lang="en-US" sz="3600" dirty="0"/>
              <a:t>Air Base Wings</a:t>
            </a:r>
          </a:p>
        </p:txBody>
      </p:sp>
      <p:sp>
        <p:nvSpPr>
          <p:cNvPr id="4" name="Title 1"/>
          <p:cNvSpPr txBox="1">
            <a:spLocks/>
          </p:cNvSpPr>
          <p:nvPr/>
        </p:nvSpPr>
        <p:spPr>
          <a:xfrm>
            <a:off x="1524000" y="6389134"/>
            <a:ext cx="9144000" cy="474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b="1" dirty="0">
              <a:solidFill>
                <a:schemeClr val="bg1"/>
              </a:solidFill>
            </a:endParaRPr>
          </a:p>
        </p:txBody>
      </p:sp>
      <p:grpSp>
        <p:nvGrpSpPr>
          <p:cNvPr id="3" name="Group 2"/>
          <p:cNvGrpSpPr/>
          <p:nvPr/>
        </p:nvGrpSpPr>
        <p:grpSpPr>
          <a:xfrm>
            <a:off x="2028143" y="1295400"/>
            <a:ext cx="8158539" cy="5370532"/>
            <a:chOff x="242591" y="1099623"/>
            <a:chExt cx="8746303" cy="6118782"/>
          </a:xfrm>
          <a:effectLst>
            <a:outerShdw blurRad="292100" dist="139700" dir="2700000" algn="ctr" rotWithShape="0">
              <a:srgbClr val="000000">
                <a:alpha val="65000"/>
              </a:srgbClr>
            </a:outerShdw>
          </a:effectLst>
        </p:grpSpPr>
        <p:grpSp>
          <p:nvGrpSpPr>
            <p:cNvPr id="5" name="Group 37"/>
            <p:cNvGrpSpPr>
              <a:grpSpLocks/>
            </p:cNvGrpSpPr>
            <p:nvPr/>
          </p:nvGrpSpPr>
          <p:grpSpPr bwMode="auto">
            <a:xfrm>
              <a:off x="1535420" y="1111580"/>
              <a:ext cx="2084869" cy="1427354"/>
              <a:chOff x="2157973" y="4648608"/>
              <a:chExt cx="2084869" cy="1427409"/>
            </a:xfrm>
          </p:grpSpPr>
          <p:pic>
            <p:nvPicPr>
              <p:cNvPr id="6" name="Picture 5" descr="72 abw airfield mgt.jpg50.jpg"/>
              <p:cNvPicPr>
                <a:picLocks noChangeAspect="1"/>
              </p:cNvPicPr>
              <p:nvPr/>
            </p:nvPicPr>
            <p:blipFill>
              <a:blip r:embed="rId3"/>
              <a:stretch>
                <a:fillRect/>
              </a:stretch>
            </p:blipFill>
            <p:spPr>
              <a:xfrm>
                <a:off x="2340525" y="5017116"/>
                <a:ext cx="1778000" cy="1058901"/>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TextBox 39"/>
              <p:cNvSpPr txBox="1">
                <a:spLocks noChangeArrowheads="1"/>
              </p:cNvSpPr>
              <p:nvPr/>
            </p:nvSpPr>
            <p:spPr bwMode="auto">
              <a:xfrm>
                <a:off x="2157973" y="4648608"/>
                <a:ext cx="2084869" cy="350671"/>
              </a:xfrm>
              <a:prstGeom prst="rect">
                <a:avLst/>
              </a:prstGeom>
              <a:noFill/>
              <a:ln w="9525">
                <a:noFill/>
                <a:miter lim="800000"/>
                <a:headEnd/>
                <a:tailEnd/>
              </a:ln>
            </p:spPr>
            <p:txBody>
              <a:bodyPr wrap="none">
                <a:spAutoFit/>
              </a:bodyPr>
              <a:lstStyle/>
              <a:p>
                <a:pPr>
                  <a:defRPr/>
                </a:pPr>
                <a:r>
                  <a:rPr lang="en-US" b="1" dirty="0">
                    <a:cs typeface="Arial" charset="0"/>
                  </a:rPr>
                  <a:t>Airfield Management</a:t>
                </a:r>
              </a:p>
            </p:txBody>
          </p:sp>
        </p:grpSp>
        <p:grpSp>
          <p:nvGrpSpPr>
            <p:cNvPr id="8" name="Group 53"/>
            <p:cNvGrpSpPr>
              <a:grpSpLocks/>
            </p:cNvGrpSpPr>
            <p:nvPr/>
          </p:nvGrpSpPr>
          <p:grpSpPr bwMode="auto">
            <a:xfrm>
              <a:off x="6763559" y="3964568"/>
              <a:ext cx="2138136" cy="1475884"/>
              <a:chOff x="449555" y="4426503"/>
              <a:chExt cx="2138136" cy="1475940"/>
            </a:xfrm>
          </p:grpSpPr>
          <p:pic>
            <p:nvPicPr>
              <p:cNvPr id="9" name="Picture 8" descr="72 abw financial mgt.jpg50.jpg"/>
              <p:cNvPicPr>
                <a:picLocks noChangeAspect="1"/>
              </p:cNvPicPr>
              <p:nvPr/>
            </p:nvPicPr>
            <p:blipFill>
              <a:blip r:embed="rId4"/>
              <a:stretch>
                <a:fillRect/>
              </a:stretch>
            </p:blipFill>
            <p:spPr>
              <a:xfrm>
                <a:off x="470924" y="4792688"/>
                <a:ext cx="2116767" cy="1109755"/>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TextBox 61"/>
              <p:cNvSpPr txBox="1">
                <a:spLocks noChangeArrowheads="1"/>
              </p:cNvSpPr>
              <p:nvPr/>
            </p:nvSpPr>
            <p:spPr bwMode="auto">
              <a:xfrm>
                <a:off x="449555" y="4426503"/>
                <a:ext cx="2123929" cy="385738"/>
              </a:xfrm>
              <a:prstGeom prst="rect">
                <a:avLst/>
              </a:prstGeom>
              <a:noFill/>
              <a:ln w="9525">
                <a:noFill/>
                <a:miter lim="800000"/>
                <a:headEnd/>
                <a:tailEnd/>
              </a:ln>
            </p:spPr>
            <p:txBody>
              <a:bodyPr wrap="square">
                <a:spAutoFit/>
              </a:bodyPr>
              <a:lstStyle/>
              <a:p>
                <a:pPr algn="ctr">
                  <a:defRPr/>
                </a:pPr>
                <a:r>
                  <a:rPr lang="en-US" b="1" dirty="0">
                    <a:cs typeface="Arial" charset="0"/>
                  </a:rPr>
                  <a:t>Financial</a:t>
                </a:r>
                <a:r>
                  <a:rPr lang="en-US" sz="1600" b="1" dirty="0">
                    <a:cs typeface="Arial" charset="0"/>
                  </a:rPr>
                  <a:t> Support</a:t>
                </a:r>
              </a:p>
            </p:txBody>
          </p:sp>
        </p:grpSp>
        <p:grpSp>
          <p:nvGrpSpPr>
            <p:cNvPr id="11" name="Group 10"/>
            <p:cNvGrpSpPr/>
            <p:nvPr/>
          </p:nvGrpSpPr>
          <p:grpSpPr>
            <a:xfrm>
              <a:off x="3577661" y="1099623"/>
              <a:ext cx="2019567" cy="1417242"/>
              <a:chOff x="3901078" y="1173859"/>
              <a:chExt cx="2019567" cy="1417242"/>
            </a:xfrm>
          </p:grpSpPr>
          <p:sp>
            <p:nvSpPr>
              <p:cNvPr id="12" name="TextBox 36"/>
              <p:cNvSpPr txBox="1">
                <a:spLocks noChangeArrowheads="1"/>
              </p:cNvSpPr>
              <p:nvPr/>
            </p:nvSpPr>
            <p:spPr bwMode="auto">
              <a:xfrm>
                <a:off x="3901078" y="1173859"/>
                <a:ext cx="2019567" cy="350658"/>
              </a:xfrm>
              <a:prstGeom prst="rect">
                <a:avLst/>
              </a:prstGeom>
              <a:noFill/>
              <a:ln w="9525">
                <a:noFill/>
                <a:miter lim="800000"/>
                <a:headEnd/>
                <a:tailEnd/>
              </a:ln>
            </p:spPr>
            <p:txBody>
              <a:bodyPr wrap="none">
                <a:spAutoFit/>
              </a:bodyPr>
              <a:lstStyle/>
              <a:p>
                <a:pPr>
                  <a:defRPr/>
                </a:pPr>
                <a:r>
                  <a:rPr lang="en-US" b="1" dirty="0">
                    <a:cs typeface="Arial" charset="0"/>
                  </a:rPr>
                  <a:t>Installation Security</a:t>
                </a:r>
              </a:p>
            </p:txBody>
          </p:sp>
          <p:pic>
            <p:nvPicPr>
              <p:cNvPr id="13" name="Picture 12" descr="75 abw security.jpg50.jpg"/>
              <p:cNvPicPr>
                <a:picLocks noChangeAspect="1"/>
              </p:cNvPicPr>
              <p:nvPr/>
            </p:nvPicPr>
            <p:blipFill>
              <a:blip r:embed="rId5"/>
              <a:stretch>
                <a:fillRect/>
              </a:stretch>
            </p:blipFill>
            <p:spPr bwMode="auto">
              <a:xfrm>
                <a:off x="4037979" y="1521125"/>
                <a:ext cx="1737022" cy="1069976"/>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4" name="Group 13"/>
            <p:cNvGrpSpPr/>
            <p:nvPr/>
          </p:nvGrpSpPr>
          <p:grpSpPr>
            <a:xfrm>
              <a:off x="242591" y="2514412"/>
              <a:ext cx="2143006" cy="1424854"/>
              <a:chOff x="176857" y="1853237"/>
              <a:chExt cx="2143006" cy="1424854"/>
            </a:xfrm>
          </p:grpSpPr>
          <p:sp>
            <p:nvSpPr>
              <p:cNvPr id="15" name="TextBox 70"/>
              <p:cNvSpPr txBox="1">
                <a:spLocks noChangeArrowheads="1"/>
              </p:cNvSpPr>
              <p:nvPr/>
            </p:nvSpPr>
            <p:spPr bwMode="auto">
              <a:xfrm>
                <a:off x="177875" y="1853237"/>
                <a:ext cx="2141988" cy="350658"/>
              </a:xfrm>
              <a:prstGeom prst="rect">
                <a:avLst/>
              </a:prstGeom>
              <a:noFill/>
              <a:ln w="9525">
                <a:noFill/>
                <a:miter lim="800000"/>
                <a:headEnd/>
                <a:tailEnd/>
              </a:ln>
            </p:spPr>
            <p:txBody>
              <a:bodyPr wrap="square">
                <a:spAutoFit/>
              </a:bodyPr>
              <a:lstStyle/>
              <a:p>
                <a:pPr algn="ctr">
                  <a:defRPr/>
                </a:pPr>
                <a:r>
                  <a:rPr lang="en-US" b="1" dirty="0">
                    <a:cs typeface="Arial" charset="0"/>
                  </a:rPr>
                  <a:t>Mission Support</a:t>
                </a:r>
              </a:p>
            </p:txBody>
          </p:sp>
          <p:pic>
            <p:nvPicPr>
              <p:cNvPr id="17" name="Picture 16" descr="75 ABW.jpg50.jpg"/>
              <p:cNvPicPr>
                <a:picLocks noChangeAspect="1"/>
              </p:cNvPicPr>
              <p:nvPr/>
            </p:nvPicPr>
            <p:blipFill>
              <a:blip r:embed="rId6"/>
              <a:stretch>
                <a:fillRect/>
              </a:stretch>
            </p:blipFill>
            <p:spPr bwMode="auto">
              <a:xfrm>
                <a:off x="176857" y="2174779"/>
                <a:ext cx="2128835" cy="1103312"/>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18" name="Group 17"/>
            <p:cNvGrpSpPr>
              <a:grpSpLocks/>
            </p:cNvGrpSpPr>
            <p:nvPr/>
          </p:nvGrpSpPr>
          <p:grpSpPr bwMode="auto">
            <a:xfrm>
              <a:off x="5639075" y="1106107"/>
              <a:ext cx="1803281" cy="1419354"/>
              <a:chOff x="-428601" y="2914588"/>
              <a:chExt cx="1803281" cy="1420119"/>
            </a:xfrm>
          </p:grpSpPr>
          <p:pic>
            <p:nvPicPr>
              <p:cNvPr id="19" name="Picture 10" descr="H:\Pictures\Deployed Pics Folder\Pictures past deployers 2007\Maj Carey\DCP_3247.JPG"/>
              <p:cNvPicPr>
                <a:picLocks noChangeAspect="1" noChangeArrowheads="1"/>
              </p:cNvPicPr>
              <p:nvPr/>
            </p:nvPicPr>
            <p:blipFill>
              <a:blip r:embed="rId7"/>
              <a:srcRect/>
              <a:stretch>
                <a:fillRect/>
              </a:stretch>
            </p:blipFill>
            <p:spPr bwMode="auto">
              <a:xfrm>
                <a:off x="-428601" y="3267330"/>
                <a:ext cx="1778000" cy="1067377"/>
              </a:xfrm>
              <a:prstGeom prst="rect">
                <a:avLst/>
              </a:prstGeom>
              <a:ln w="28575">
                <a:solidFill>
                  <a:schemeClr val="tx1"/>
                </a:solidFill>
              </a:ln>
              <a:effectLst>
                <a:outerShdw blurRad="292100" dist="139700" dir="2700000" algn="tl" rotWithShape="0">
                  <a:srgbClr val="333333">
                    <a:alpha val="65000"/>
                  </a:srgbClr>
                </a:outerShdw>
              </a:effectLst>
            </p:spPr>
          </p:pic>
          <p:sp>
            <p:nvSpPr>
              <p:cNvPr id="20" name="TextBox 32"/>
              <p:cNvSpPr txBox="1">
                <a:spLocks noChangeArrowheads="1"/>
              </p:cNvSpPr>
              <p:nvPr/>
            </p:nvSpPr>
            <p:spPr bwMode="auto">
              <a:xfrm>
                <a:off x="-428601" y="2914588"/>
                <a:ext cx="1803281" cy="350847"/>
              </a:xfrm>
              <a:prstGeom prst="rect">
                <a:avLst/>
              </a:prstGeom>
              <a:noFill/>
              <a:ln w="9525">
                <a:noFill/>
                <a:miter lim="800000"/>
                <a:headEnd/>
                <a:tailEnd/>
              </a:ln>
            </p:spPr>
            <p:txBody>
              <a:bodyPr wrap="square">
                <a:spAutoFit/>
              </a:bodyPr>
              <a:lstStyle/>
              <a:p>
                <a:pPr algn="ctr">
                  <a:defRPr/>
                </a:pPr>
                <a:r>
                  <a:rPr lang="en-US" b="1" dirty="0">
                    <a:cs typeface="Arial" charset="0"/>
                  </a:rPr>
                  <a:t>Medical Support</a:t>
                </a:r>
              </a:p>
            </p:txBody>
          </p:sp>
        </p:grpSp>
        <p:grpSp>
          <p:nvGrpSpPr>
            <p:cNvPr id="21" name="Group 71"/>
            <p:cNvGrpSpPr>
              <a:grpSpLocks/>
            </p:cNvGrpSpPr>
            <p:nvPr/>
          </p:nvGrpSpPr>
          <p:grpSpPr bwMode="auto">
            <a:xfrm>
              <a:off x="6670310" y="2500273"/>
              <a:ext cx="2318584" cy="1445391"/>
              <a:chOff x="4623844" y="2850799"/>
              <a:chExt cx="2318584" cy="1446172"/>
            </a:xfrm>
          </p:grpSpPr>
          <p:sp>
            <p:nvSpPr>
              <p:cNvPr id="22" name="TextBox 48"/>
              <p:cNvSpPr txBox="1">
                <a:spLocks noChangeArrowheads="1"/>
              </p:cNvSpPr>
              <p:nvPr/>
            </p:nvSpPr>
            <p:spPr bwMode="auto">
              <a:xfrm>
                <a:off x="4623844" y="2850799"/>
                <a:ext cx="2318584" cy="350848"/>
              </a:xfrm>
              <a:prstGeom prst="rect">
                <a:avLst/>
              </a:prstGeom>
              <a:noFill/>
              <a:ln w="9525">
                <a:noFill/>
                <a:miter lim="800000"/>
                <a:headEnd/>
                <a:tailEnd/>
              </a:ln>
            </p:spPr>
            <p:txBody>
              <a:bodyPr wrap="none">
                <a:spAutoFit/>
              </a:bodyPr>
              <a:lstStyle/>
              <a:p>
                <a:pPr algn="ctr">
                  <a:defRPr/>
                </a:pPr>
                <a:r>
                  <a:rPr lang="en-US" b="1" dirty="0">
                    <a:cs typeface="Arial" charset="0"/>
                  </a:rPr>
                  <a:t>Facilities/Infrastructure</a:t>
                </a:r>
              </a:p>
            </p:txBody>
          </p:sp>
          <p:pic>
            <p:nvPicPr>
              <p:cNvPr id="23" name="Picture 22" descr="75 abw medical.jpg50.jpg"/>
              <p:cNvPicPr>
                <a:picLocks noChangeAspect="1"/>
              </p:cNvPicPr>
              <p:nvPr/>
            </p:nvPicPr>
            <p:blipFill>
              <a:blip r:embed="rId8"/>
              <a:srcRect t="5333" b="25650"/>
              <a:stretch>
                <a:fillRect/>
              </a:stretch>
            </p:blipFill>
            <p:spPr>
              <a:xfrm>
                <a:off x="4717092" y="3186662"/>
                <a:ext cx="2123929" cy="1110309"/>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24" name="Group 74"/>
            <p:cNvGrpSpPr>
              <a:grpSpLocks/>
            </p:cNvGrpSpPr>
            <p:nvPr/>
          </p:nvGrpSpPr>
          <p:grpSpPr bwMode="auto">
            <a:xfrm>
              <a:off x="242591" y="3971542"/>
              <a:ext cx="2128836" cy="1468910"/>
              <a:chOff x="331942" y="3566121"/>
              <a:chExt cx="2128836" cy="1469704"/>
            </a:xfrm>
          </p:grpSpPr>
          <p:sp>
            <p:nvSpPr>
              <p:cNvPr id="25" name="TextBox 52"/>
              <p:cNvSpPr txBox="1">
                <a:spLocks noChangeArrowheads="1"/>
              </p:cNvSpPr>
              <p:nvPr/>
            </p:nvSpPr>
            <p:spPr bwMode="auto">
              <a:xfrm>
                <a:off x="331942" y="3566121"/>
                <a:ext cx="2128836" cy="596440"/>
              </a:xfrm>
              <a:prstGeom prst="rect">
                <a:avLst/>
              </a:prstGeom>
              <a:noFill/>
              <a:ln w="9525">
                <a:noFill/>
                <a:miter lim="800000"/>
                <a:headEnd/>
                <a:tailEnd/>
              </a:ln>
            </p:spPr>
            <p:txBody>
              <a:bodyPr wrap="square">
                <a:spAutoFit/>
              </a:bodyPr>
              <a:lstStyle/>
              <a:p>
                <a:pPr algn="ctr">
                  <a:defRPr/>
                </a:pPr>
                <a:r>
                  <a:rPr lang="en-US" b="1" dirty="0">
                    <a:cs typeface="Arial" charset="0"/>
                  </a:rPr>
                  <a:t>Information Technology</a:t>
                </a:r>
              </a:p>
            </p:txBody>
          </p:sp>
          <p:pic>
            <p:nvPicPr>
              <p:cNvPr id="26" name="Picture 25" descr="72 abw information technology.jpg50.jpg"/>
              <p:cNvPicPr>
                <a:picLocks noChangeAspect="1"/>
              </p:cNvPicPr>
              <p:nvPr/>
            </p:nvPicPr>
            <p:blipFill>
              <a:blip r:embed="rId9"/>
              <a:srcRect t="9235" b="54813"/>
              <a:stretch>
                <a:fillRect/>
              </a:stretch>
            </p:blipFill>
            <p:spPr>
              <a:xfrm>
                <a:off x="331942" y="3931917"/>
                <a:ext cx="2128835" cy="1103908"/>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27" name="Group 26"/>
            <p:cNvGrpSpPr/>
            <p:nvPr/>
          </p:nvGrpSpPr>
          <p:grpSpPr>
            <a:xfrm>
              <a:off x="813063" y="5423466"/>
              <a:ext cx="1740364" cy="1380638"/>
              <a:chOff x="3453508" y="5193383"/>
              <a:chExt cx="1740364" cy="1380638"/>
            </a:xfrm>
          </p:grpSpPr>
          <p:sp>
            <p:nvSpPr>
              <p:cNvPr id="28" name="TextBox 66"/>
              <p:cNvSpPr txBox="1">
                <a:spLocks noChangeArrowheads="1"/>
              </p:cNvSpPr>
              <p:nvPr/>
            </p:nvSpPr>
            <p:spPr bwMode="auto">
              <a:xfrm>
                <a:off x="3453508" y="5193383"/>
                <a:ext cx="1740364" cy="350658"/>
              </a:xfrm>
              <a:prstGeom prst="rect">
                <a:avLst/>
              </a:prstGeom>
              <a:noFill/>
              <a:ln w="9525">
                <a:noFill/>
                <a:miter lim="800000"/>
                <a:headEnd/>
                <a:tailEnd/>
              </a:ln>
            </p:spPr>
            <p:txBody>
              <a:bodyPr wrap="square">
                <a:spAutoFit/>
              </a:bodyPr>
              <a:lstStyle/>
              <a:p>
                <a:pPr algn="ctr">
                  <a:defRPr/>
                </a:pPr>
                <a:r>
                  <a:rPr lang="en-US" b="1" dirty="0">
                    <a:cs typeface="Arial" charset="0"/>
                  </a:rPr>
                  <a:t>Contractors</a:t>
                </a:r>
              </a:p>
            </p:txBody>
          </p:sp>
          <p:pic>
            <p:nvPicPr>
              <p:cNvPr id="29" name="Picture 28" descr="72 abw contractors.jpg50.jpg"/>
              <p:cNvPicPr>
                <a:picLocks noChangeAspect="1"/>
              </p:cNvPicPr>
              <p:nvPr/>
            </p:nvPicPr>
            <p:blipFill>
              <a:blip r:embed="rId10"/>
              <a:srcRect t="12040" b="4652"/>
              <a:stretch>
                <a:fillRect/>
              </a:stretch>
            </p:blipFill>
            <p:spPr bwMode="auto">
              <a:xfrm>
                <a:off x="3473116" y="5527248"/>
                <a:ext cx="1712914" cy="1046773"/>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30" name="Group 29"/>
            <p:cNvGrpSpPr/>
            <p:nvPr/>
          </p:nvGrpSpPr>
          <p:grpSpPr>
            <a:xfrm>
              <a:off x="4653833" y="5401995"/>
              <a:ext cx="1673385" cy="1396884"/>
              <a:chOff x="5542333" y="4633551"/>
              <a:chExt cx="1673385" cy="1396884"/>
            </a:xfrm>
          </p:grpSpPr>
          <p:sp>
            <p:nvSpPr>
              <p:cNvPr id="31" name="TextBox 46"/>
              <p:cNvSpPr txBox="1">
                <a:spLocks noChangeArrowheads="1"/>
              </p:cNvSpPr>
              <p:nvPr/>
            </p:nvSpPr>
            <p:spPr bwMode="auto">
              <a:xfrm>
                <a:off x="5542334" y="4633551"/>
                <a:ext cx="1673384" cy="350658"/>
              </a:xfrm>
              <a:prstGeom prst="rect">
                <a:avLst/>
              </a:prstGeom>
              <a:noFill/>
              <a:ln w="9525">
                <a:noFill/>
                <a:miter lim="800000"/>
                <a:headEnd/>
                <a:tailEnd/>
              </a:ln>
            </p:spPr>
            <p:txBody>
              <a:bodyPr wrap="square">
                <a:spAutoFit/>
              </a:bodyPr>
              <a:lstStyle/>
              <a:p>
                <a:pPr algn="ctr">
                  <a:defRPr/>
                </a:pPr>
                <a:r>
                  <a:rPr lang="en-US" b="1" dirty="0">
                    <a:cs typeface="Arial" charset="0"/>
                  </a:rPr>
                  <a:t>Retirees</a:t>
                </a:r>
              </a:p>
            </p:txBody>
          </p:sp>
          <p:pic>
            <p:nvPicPr>
              <p:cNvPr id="32" name="Picture 31" descr="78 abw retirees.jpg50.jpg"/>
              <p:cNvPicPr>
                <a:picLocks noChangeAspect="1"/>
              </p:cNvPicPr>
              <p:nvPr/>
            </p:nvPicPr>
            <p:blipFill>
              <a:blip r:embed="rId11"/>
              <a:stretch>
                <a:fillRect/>
              </a:stretch>
            </p:blipFill>
            <p:spPr bwMode="auto">
              <a:xfrm>
                <a:off x="5542333" y="5003445"/>
                <a:ext cx="1627506" cy="1026990"/>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33" name="Group 32"/>
            <p:cNvGrpSpPr/>
            <p:nvPr/>
          </p:nvGrpSpPr>
          <p:grpSpPr>
            <a:xfrm>
              <a:off x="2842456" y="5405955"/>
              <a:ext cx="1633791" cy="1404501"/>
              <a:chOff x="7748193" y="4615286"/>
              <a:chExt cx="1633791" cy="1404501"/>
            </a:xfrm>
          </p:grpSpPr>
          <p:sp>
            <p:nvSpPr>
              <p:cNvPr id="34" name="TextBox 63"/>
              <p:cNvSpPr txBox="1">
                <a:spLocks noChangeArrowheads="1"/>
              </p:cNvSpPr>
              <p:nvPr/>
            </p:nvSpPr>
            <p:spPr bwMode="auto">
              <a:xfrm>
                <a:off x="7748193" y="4615286"/>
                <a:ext cx="1623981" cy="350658"/>
              </a:xfrm>
              <a:prstGeom prst="rect">
                <a:avLst/>
              </a:prstGeom>
              <a:noFill/>
              <a:ln w="9525">
                <a:noFill/>
                <a:miter lim="800000"/>
                <a:headEnd/>
                <a:tailEnd/>
              </a:ln>
            </p:spPr>
            <p:txBody>
              <a:bodyPr wrap="square">
                <a:spAutoFit/>
              </a:bodyPr>
              <a:lstStyle/>
              <a:p>
                <a:pPr algn="ctr">
                  <a:defRPr/>
                </a:pPr>
                <a:r>
                  <a:rPr lang="en-US" b="1" dirty="0">
                    <a:cs typeface="Arial" charset="0"/>
                  </a:rPr>
                  <a:t>Families</a:t>
                </a:r>
              </a:p>
            </p:txBody>
          </p:sp>
          <p:pic>
            <p:nvPicPr>
              <p:cNvPr id="35" name="Picture 34" descr="75 abw dependents.jpg50.jpg"/>
              <p:cNvPicPr>
                <a:picLocks noChangeAspect="1"/>
              </p:cNvPicPr>
              <p:nvPr/>
            </p:nvPicPr>
            <p:blipFill>
              <a:blip r:embed="rId12"/>
              <a:stretch>
                <a:fillRect/>
              </a:stretch>
            </p:blipFill>
            <p:spPr bwMode="auto">
              <a:xfrm>
                <a:off x="7748193" y="4992797"/>
                <a:ext cx="1633791" cy="1026990"/>
              </a:xfrm>
              <a:prstGeom prst="rect">
                <a:avLst/>
              </a:prstGeom>
              <a:ln w="28575">
                <a:solidFill>
                  <a:schemeClr val="tx1"/>
                </a:solidFill>
              </a:ln>
              <a:effectLst>
                <a:outerShdw blurRad="292100" dist="139700" dir="2700000" algn="tl" rotWithShape="0">
                  <a:srgbClr val="333333">
                    <a:alpha val="65000"/>
                  </a:srgbClr>
                </a:outerShdw>
              </a:effectLst>
            </p:spPr>
          </p:pic>
        </p:grpSp>
        <p:grpSp>
          <p:nvGrpSpPr>
            <p:cNvPr id="36" name="Group 35"/>
            <p:cNvGrpSpPr/>
            <p:nvPr/>
          </p:nvGrpSpPr>
          <p:grpSpPr>
            <a:xfrm>
              <a:off x="6393491" y="5410193"/>
              <a:ext cx="2193999" cy="1808212"/>
              <a:chOff x="577869" y="4605562"/>
              <a:chExt cx="2193999" cy="1808212"/>
            </a:xfrm>
          </p:grpSpPr>
          <p:sp>
            <p:nvSpPr>
              <p:cNvPr id="37" name="TextBox 42"/>
              <p:cNvSpPr txBox="1">
                <a:spLocks noChangeArrowheads="1"/>
              </p:cNvSpPr>
              <p:nvPr/>
            </p:nvSpPr>
            <p:spPr bwMode="auto">
              <a:xfrm>
                <a:off x="717072" y="4605562"/>
                <a:ext cx="1719613" cy="350658"/>
              </a:xfrm>
              <a:prstGeom prst="rect">
                <a:avLst/>
              </a:prstGeom>
              <a:noFill/>
              <a:ln w="9525">
                <a:noFill/>
                <a:miter lim="800000"/>
                <a:headEnd/>
                <a:tailEnd/>
              </a:ln>
            </p:spPr>
            <p:txBody>
              <a:bodyPr wrap="square">
                <a:spAutoFit/>
              </a:bodyPr>
              <a:lstStyle/>
              <a:p>
                <a:pPr algn="ctr">
                  <a:defRPr/>
                </a:pPr>
                <a:r>
                  <a:rPr lang="en-US" b="1" dirty="0">
                    <a:cs typeface="Arial" charset="0"/>
                  </a:rPr>
                  <a:t>Airmen</a:t>
                </a:r>
              </a:p>
            </p:txBody>
          </p:sp>
          <p:pic>
            <p:nvPicPr>
              <p:cNvPr id="38" name="Picture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869" y="4714644"/>
                <a:ext cx="2193999" cy="1699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39" name="Picture 1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harpenSoften amount="5000"/>
                      </a14:imgEffect>
                      <a14:imgEffect>
                        <a14:brightnessContrast bright="29000" contrast="1000"/>
                      </a14:imgEffect>
                    </a14:imgLayer>
                  </a14:imgProps>
                </a:ext>
                <a:ext uri="{28A0092B-C50C-407E-A947-70E740481C1C}">
                  <a14:useLocalDpi xmlns:a14="http://schemas.microsoft.com/office/drawing/2010/main" val="0"/>
                </a:ext>
              </a:extLst>
            </a:blip>
            <a:srcRect t="2771"/>
            <a:stretch/>
          </p:blipFill>
          <p:spPr bwMode="auto">
            <a:xfrm>
              <a:off x="2752750" y="2711125"/>
              <a:ext cx="3677996" cy="2623281"/>
            </a:xfrm>
            <a:prstGeom prst="rect">
              <a:avLst/>
            </a:prstGeom>
            <a:ln w="28575" cap="sq">
              <a:solidFill>
                <a:srgbClr val="000000"/>
              </a:solidFill>
              <a:prstDash val="solid"/>
              <a:miter lim="800000"/>
            </a:ln>
            <a:effectLst>
              <a:outerShdw blurRad="292100" dist="139700" dir="2700000" algn="tl" rotWithShape="0">
                <a:srgbClr val="000000">
                  <a:alpha val="65000"/>
                </a:srgbClr>
              </a:outerShdw>
            </a:effectLst>
          </p:spPr>
        </p:pic>
      </p:grpSp>
      <p:sp>
        <p:nvSpPr>
          <p:cNvPr id="40" name="Rectangle 39"/>
          <p:cNvSpPr/>
          <p:nvPr/>
        </p:nvSpPr>
        <p:spPr>
          <a:xfrm>
            <a:off x="7892187" y="5356304"/>
            <a:ext cx="1619091" cy="9682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9</a:t>
            </a:fld>
            <a:endParaRPr lang="en-US" dirty="0">
              <a:solidFill>
                <a:srgbClr val="808080"/>
              </a:solidFill>
            </a:endParaRPr>
          </a:p>
        </p:txBody>
      </p:sp>
    </p:spTree>
    <p:extLst>
      <p:ext uri="{BB962C8B-B14F-4D97-AF65-F5344CB8AC3E}">
        <p14:creationId xmlns:p14="http://schemas.microsoft.com/office/powerpoint/2010/main" val="190577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720BBCD32FE243AFEFD444CDB26E29" ma:contentTypeVersion="1" ma:contentTypeDescription="Create a new document." ma:contentTypeScope="" ma:versionID="938a6dbd0677ce0a53924d2eb0043bc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D48E8204-C608-46C8-A433-D3BCD07AE3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E2CC121-7747-420F-B7C7-E0AE61C99ECB}">
  <ds:schemaRefs>
    <ds:schemaRef ds:uri="http://schemas.microsoft.com/sharepoint/v3/contenttype/forms"/>
  </ds:schemaRefs>
</ds:datastoreItem>
</file>

<file path=customXml/itemProps3.xml><?xml version="1.0" encoding="utf-8"?>
<ds:datastoreItem xmlns:ds="http://schemas.openxmlformats.org/officeDocument/2006/customXml" ds:itemID="{B7876FA7-0385-4811-8698-525BFF07C5B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66696</TotalTime>
  <Words>3510</Words>
  <Application>Microsoft Office PowerPoint</Application>
  <PresentationFormat>Widescreen</PresentationFormat>
  <Paragraphs>352</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Segoe UI</vt:lpstr>
      <vt:lpstr>Tahoma</vt:lpstr>
      <vt:lpstr>Times New Roman</vt:lpstr>
      <vt:lpstr>Wingdings</vt:lpstr>
      <vt:lpstr>1_USAF(Unclas)</vt:lpstr>
      <vt:lpstr>3_Office Theme</vt:lpstr>
      <vt:lpstr>PowerPoint Presentation</vt:lpstr>
      <vt:lpstr>Air Force Sustainment Center</vt:lpstr>
      <vt:lpstr>Strategic Goals</vt:lpstr>
      <vt:lpstr>Air Force Materiel Command</vt:lpstr>
      <vt:lpstr>Geographically Distributed Command Footprint</vt:lpstr>
      <vt:lpstr>Geographically Distributed Command</vt:lpstr>
      <vt:lpstr>AFSC Generates Combat Power</vt:lpstr>
      <vt:lpstr> Supply Chain Wings </vt:lpstr>
      <vt:lpstr>Air Base Wings</vt:lpstr>
      <vt:lpstr>Workforce    </vt:lpstr>
      <vt:lpstr>Plan for the Future</vt:lpstr>
      <vt:lpstr>PowerPoint Presentation</vt:lpstr>
      <vt:lpstr>Art of the Possible</vt:lpstr>
      <vt:lpstr>Global Logistics</vt:lpstr>
      <vt:lpstr>PowerPoint Presentation</vt:lpstr>
      <vt:lpstr>Software Enterprise</vt:lpstr>
    </vt:vector>
  </TitlesOfParts>
  <Manager/>
  <Company>HQ USAF/______, Pentagon, DC 20330</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AFSC Mission - 448 SCMW Brief</dc:title>
  <dc:subject/>
  <dc:creator>Mokrovich, Justin P Maj MIL USAF AF/CVAS</dc:creator>
  <cp:keywords/>
  <dc:description/>
  <cp:lastModifiedBy>SCHIESS, AMY L NH-03 USAF AFMC AFSC/PA</cp:lastModifiedBy>
  <cp:revision>4381</cp:revision>
  <cp:lastPrinted>2021-02-26T15:22:13Z</cp:lastPrinted>
  <dcterms:created xsi:type="dcterms:W3CDTF">2000-04-26T18:38:01Z</dcterms:created>
  <dcterms:modified xsi:type="dcterms:W3CDTF">2022-08-16T13:15:47Z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0x01010001720BBCD32FE243AFEFD444CDB26E29</vt:lpwstr>
  </property>
  <property fmtid="{D5CDD505-2E9C-101B-9397-08002B2CF9AE}" pid="3" name="_DCDateCreated">
    <vt:lpwstr>2017-02-08T22:45:00+00:00</vt:lpwstr>
  </property>
  <property fmtid="{D5CDD505-2E9C-101B-9397-08002B2CF9AE}" pid="4" name="Order">
    <vt:r8>95000</vt:r8>
  </property>
  <property fmtid="{D5CDD505-2E9C-101B-9397-08002B2CF9AE}" pid="5" name="TemplateUrl">
    <vt:lpwstr/>
  </property>
  <property fmtid="{D5CDD505-2E9C-101B-9397-08002B2CF9AE}" pid="6" name="xd_ProgID">
    <vt:lpwstr/>
  </property>
</Properties>
</file>